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60" r:id="rId4"/>
  </p:sldMasterIdLst>
  <p:notesMasterIdLst>
    <p:notesMasterId r:id="rId13"/>
  </p:notesMasterIdLst>
  <p:sldIdLst>
    <p:sldId id="692" r:id="rId5"/>
    <p:sldId id="688" r:id="rId6"/>
    <p:sldId id="687" r:id="rId7"/>
    <p:sldId id="690" r:id="rId8"/>
    <p:sldId id="698" r:id="rId9"/>
    <p:sldId id="689" r:id="rId10"/>
    <p:sldId id="699" r:id="rId11"/>
    <p:sldId id="700" r:id="rId12"/>
  </p:sldIdLst>
  <p:sldSz cx="9906000" cy="6858000" type="A4"/>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95D"/>
    <a:srgbClr val="9B9B53"/>
    <a:srgbClr val="69BE28"/>
    <a:srgbClr val="91B412"/>
    <a:srgbClr val="1317BB"/>
    <a:srgbClr val="1153BD"/>
    <a:srgbClr val="2260AA"/>
    <a:srgbClr val="990000"/>
    <a:srgbClr val="CC3300"/>
    <a:srgbClr val="B538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4" autoAdjust="0"/>
    <p:restoredTop sz="98208" autoAdjust="0"/>
  </p:normalViewPr>
  <p:slideViewPr>
    <p:cSldViewPr snapToGrid="0" showGuides="1">
      <p:cViewPr>
        <p:scale>
          <a:sx n="100" d="100"/>
          <a:sy n="100" d="100"/>
        </p:scale>
        <p:origin x="-126" y="-210"/>
      </p:cViewPr>
      <p:guideLst>
        <p:guide orient="horz" pos="2361"/>
        <p:guide pos="2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612"/>
    </p:cViewPr>
  </p:sorterViewPr>
  <p:notesViewPr>
    <p:cSldViewPr snapToGrid="0">
      <p:cViewPr varScale="1">
        <p:scale>
          <a:sx n="55" d="100"/>
          <a:sy n="55" d="100"/>
        </p:scale>
        <p:origin x="-2892" y="-10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wmf"/><Relationship Id="rId4"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CC7B7F23-1743-47A1-B206-DC6838EEF671}" type="datetimeFigureOut">
              <a:rPr lang="en-GB" smtClean="0"/>
              <a:pPr/>
              <a:t>18/05/2018</a:t>
            </a:fld>
            <a:endParaRPr lang="en-GB"/>
          </a:p>
        </p:txBody>
      </p:sp>
      <p:sp>
        <p:nvSpPr>
          <p:cNvPr id="4" name="Slide Image Placehold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39405205-686B-4D8D-AB62-9B93C5400681}" type="slidenum">
              <a:rPr lang="en-GB" smtClean="0"/>
              <a:pPr/>
              <a:t>‹#›</a:t>
            </a:fld>
            <a:endParaRPr lang="en-GB"/>
          </a:p>
        </p:txBody>
      </p:sp>
    </p:spTree>
    <p:extLst>
      <p:ext uri="{BB962C8B-B14F-4D97-AF65-F5344CB8AC3E}">
        <p14:creationId xmlns:p14="http://schemas.microsoft.com/office/powerpoint/2010/main" val="575103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p:spPr>
        <p:txBody>
          <a:bodyPr/>
          <a:lstStyle/>
          <a:p>
            <a:endParaRPr lang="en-GB" smtClean="0"/>
          </a:p>
        </p:txBody>
      </p:sp>
      <p:sp>
        <p:nvSpPr>
          <p:cNvPr id="11268" name="Slide Number Placeholder 3"/>
          <p:cNvSpPr>
            <a:spLocks noGrp="1"/>
          </p:cNvSpPr>
          <p:nvPr>
            <p:ph type="sldNum" sz="quarter" idx="5"/>
          </p:nvPr>
        </p:nvSpPr>
        <p:spPr>
          <a:ln>
            <a:miter lim="800000"/>
            <a:headEnd/>
            <a:tailEnd/>
          </a:ln>
        </p:spPr>
        <p:txBody>
          <a:bodyPr/>
          <a:lstStyle/>
          <a:p>
            <a:pPr>
              <a:defRPr/>
            </a:pPr>
            <a:fld id="{2FED70D9-BD4C-4100-981E-F573191F8CD3}" type="slidenum">
              <a:rPr lang="en-GB" smtClean="0">
                <a:solidFill>
                  <a:srgbClr val="000000"/>
                </a:solidFill>
              </a:rPr>
              <a:pPr>
                <a:defRPr/>
              </a:pPr>
              <a:t>3</a:t>
            </a:fld>
            <a:endParaRPr lang="en-GB" smtClean="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3" Type="http://schemas.openxmlformats.org/officeDocument/2006/relationships/tags" Target="../tags/tag2.xml"/><Relationship Id="rId21" Type="http://schemas.openxmlformats.org/officeDocument/2006/relationships/slideMaster" Target="../slideMasters/slideMaster1.xml"/><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tags" Target="../tags/tag19.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image" Target="../media/image1.png"/><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image" Target="../media/image7.emf"/><Relationship Id="rId10" Type="http://schemas.openxmlformats.org/officeDocument/2006/relationships/tags" Target="../tags/tag9.xml"/><Relationship Id="rId19" Type="http://schemas.openxmlformats.org/officeDocument/2006/relationships/tags" Target="../tags/tag18.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oleObject" Target="../embeddings/oleObject1.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Slide Blue">
    <p:spTree>
      <p:nvGrpSpPr>
        <p:cNvPr id="1" name=""/>
        <p:cNvGrpSpPr/>
        <p:nvPr/>
      </p:nvGrpSpPr>
      <p:grpSpPr>
        <a:xfrm>
          <a:off x="0" y="0"/>
          <a:ext cx="0" cy="0"/>
          <a:chOff x="0" y="0"/>
          <a:chExt cx="0" cy="0"/>
        </a:xfrm>
      </p:grpSpPr>
      <p:pic>
        <p:nvPicPr>
          <p:cNvPr id="7" name="Picture 6" descr="SCWB_PPTcover-BLU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25"/>
          <a:stretch/>
        </p:blipFill>
        <p:spPr>
          <a:xfrm>
            <a:off x="2" y="12599"/>
            <a:ext cx="9905998" cy="6832801"/>
          </a:xfrm>
          <a:prstGeom prst="rect">
            <a:avLst/>
          </a:prstGeom>
        </p:spPr>
      </p:pic>
      <p:pic>
        <p:nvPicPr>
          <p:cNvPr id="8" name="Picture 7"/>
          <p:cNvPicPr>
            <a:picLocks noChangeAspect="1"/>
          </p:cNvPicPr>
          <p:nvPr userDrawn="1"/>
        </p:nvPicPr>
        <p:blipFill>
          <a:blip r:embed="rId3" cstate="print"/>
          <a:stretch>
            <a:fillRect/>
          </a:stretch>
        </p:blipFill>
        <p:spPr>
          <a:xfrm>
            <a:off x="8134137" y="245287"/>
            <a:ext cx="1449701" cy="554026"/>
          </a:xfrm>
          <a:prstGeom prst="rect">
            <a:avLst/>
          </a:prstGeom>
        </p:spPr>
      </p:pic>
      <p:pic>
        <p:nvPicPr>
          <p:cNvPr id="9" name="Picture 8"/>
          <p:cNvPicPr>
            <a:picLocks noChangeAspect="1"/>
          </p:cNvPicPr>
          <p:nvPr userDrawn="1"/>
        </p:nvPicPr>
        <p:blipFill>
          <a:blip r:embed="rId4" cstate="print"/>
          <a:stretch>
            <a:fillRect/>
          </a:stretch>
        </p:blipFill>
        <p:spPr>
          <a:xfrm>
            <a:off x="8134132" y="6283800"/>
            <a:ext cx="1449706" cy="226951"/>
          </a:xfrm>
          <a:prstGeom prst="rect">
            <a:avLst/>
          </a:prstGeom>
        </p:spPr>
      </p:pic>
      <p:sp>
        <p:nvSpPr>
          <p:cNvPr id="2" name="Title 1"/>
          <p:cNvSpPr>
            <a:spLocks noGrp="1"/>
          </p:cNvSpPr>
          <p:nvPr>
            <p:ph type="ctrTitle"/>
          </p:nvPr>
        </p:nvSpPr>
        <p:spPr>
          <a:xfrm>
            <a:off x="4251000" y="2008097"/>
            <a:ext cx="5316116" cy="1495525"/>
          </a:xfrm>
        </p:spPr>
        <p:txBody>
          <a:bodyPr anchor="b">
            <a:normAutofit/>
          </a:bodyPr>
          <a:lstStyle>
            <a:lvl1pPr algn="r">
              <a:defRPr sz="3500" baseline="0">
                <a:solidFill>
                  <a:schemeClr val="bg1"/>
                </a:solidFill>
                <a:latin typeface="Cover Title"/>
              </a:defRPr>
            </a:lvl1pPr>
          </a:lstStyle>
          <a:p>
            <a:r>
              <a:rPr lang="en-US" smtClean="0"/>
              <a:t>Click to edit Master title style</a:t>
            </a:r>
            <a:endParaRPr lang="en-US" dirty="0"/>
          </a:p>
        </p:txBody>
      </p:sp>
      <p:sp>
        <p:nvSpPr>
          <p:cNvPr id="3" name="Subtitle 2"/>
          <p:cNvSpPr>
            <a:spLocks noGrp="1"/>
          </p:cNvSpPr>
          <p:nvPr>
            <p:ph type="subTitle" idx="1"/>
          </p:nvPr>
        </p:nvSpPr>
        <p:spPr>
          <a:xfrm>
            <a:off x="4531893" y="3703460"/>
            <a:ext cx="5035223" cy="726458"/>
          </a:xfrm>
        </p:spPr>
        <p:txBody>
          <a:bodyPr>
            <a:normAutofit/>
          </a:bodyPr>
          <a:lstStyle>
            <a:lvl1pPr marL="0" indent="0" algn="r">
              <a:buNone/>
              <a:defRPr sz="2000" baseline="0">
                <a:solidFill>
                  <a:schemeClr val="bg1"/>
                </a:solidFill>
                <a:latin typeface="Cover Description"/>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0" name="Picture 26" descr="Visual Identitiy Band"/>
          <p:cNvPicPr preferRelativeResize="0">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0" y="1039623"/>
            <a:ext cx="9905997" cy="4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8189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Green">
    <p:spTree>
      <p:nvGrpSpPr>
        <p:cNvPr id="1" name=""/>
        <p:cNvGrpSpPr/>
        <p:nvPr/>
      </p:nvGrpSpPr>
      <p:grpSpPr>
        <a:xfrm>
          <a:off x="0" y="0"/>
          <a:ext cx="0" cy="0"/>
          <a:chOff x="0" y="0"/>
          <a:chExt cx="0" cy="0"/>
        </a:xfrm>
      </p:grpSpPr>
      <p:pic>
        <p:nvPicPr>
          <p:cNvPr id="11" name="Picture 10" descr="SCWB_PPTcover-Grn.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2"/>
          <a:stretch/>
        </p:blipFill>
        <p:spPr>
          <a:xfrm>
            <a:off x="3" y="12600"/>
            <a:ext cx="9908664" cy="6832800"/>
          </a:xfrm>
          <a:prstGeom prst="rect">
            <a:avLst/>
          </a:prstGeom>
        </p:spPr>
      </p:pic>
      <p:pic>
        <p:nvPicPr>
          <p:cNvPr id="8" name="Picture 7"/>
          <p:cNvPicPr>
            <a:picLocks noChangeAspect="1"/>
          </p:cNvPicPr>
          <p:nvPr userDrawn="1"/>
        </p:nvPicPr>
        <p:blipFill>
          <a:blip r:embed="rId3" cstate="print"/>
          <a:stretch>
            <a:fillRect/>
          </a:stretch>
        </p:blipFill>
        <p:spPr>
          <a:xfrm>
            <a:off x="8134137" y="245287"/>
            <a:ext cx="1449701" cy="554026"/>
          </a:xfrm>
          <a:prstGeom prst="rect">
            <a:avLst/>
          </a:prstGeom>
        </p:spPr>
      </p:pic>
      <p:pic>
        <p:nvPicPr>
          <p:cNvPr id="9" name="Picture 8"/>
          <p:cNvPicPr>
            <a:picLocks noChangeAspect="1"/>
          </p:cNvPicPr>
          <p:nvPr userDrawn="1"/>
        </p:nvPicPr>
        <p:blipFill>
          <a:blip r:embed="rId4" cstate="print"/>
          <a:stretch>
            <a:fillRect/>
          </a:stretch>
        </p:blipFill>
        <p:spPr>
          <a:xfrm>
            <a:off x="8134132" y="6283800"/>
            <a:ext cx="1449706" cy="226951"/>
          </a:xfrm>
          <a:prstGeom prst="rect">
            <a:avLst/>
          </a:prstGeom>
        </p:spPr>
      </p:pic>
      <p:pic>
        <p:nvPicPr>
          <p:cNvPr id="10" name="Picture 26" descr="Visual Identitiy Band"/>
          <p:cNvPicPr preferRelativeResize="0">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0" y="1039623"/>
            <a:ext cx="9905997" cy="4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4251000" y="2008097"/>
            <a:ext cx="5316116" cy="1495525"/>
          </a:xfrm>
        </p:spPr>
        <p:txBody>
          <a:bodyPr anchor="b">
            <a:normAutofit/>
          </a:bodyPr>
          <a:lstStyle>
            <a:lvl1pPr algn="r">
              <a:defRPr sz="3500" baseline="0">
                <a:solidFill>
                  <a:schemeClr val="bg1"/>
                </a:solidFill>
                <a:latin typeface="Cover Title"/>
              </a:defRPr>
            </a:lvl1pPr>
          </a:lstStyle>
          <a:p>
            <a:r>
              <a:rPr lang="en-US" smtClean="0"/>
              <a:t>Click to edit Master title style</a:t>
            </a:r>
            <a:endParaRPr lang="en-US" dirty="0"/>
          </a:p>
        </p:txBody>
      </p:sp>
      <p:sp>
        <p:nvSpPr>
          <p:cNvPr id="13" name="Subtitle 2"/>
          <p:cNvSpPr>
            <a:spLocks noGrp="1"/>
          </p:cNvSpPr>
          <p:nvPr>
            <p:ph type="subTitle" idx="1"/>
          </p:nvPr>
        </p:nvSpPr>
        <p:spPr>
          <a:xfrm>
            <a:off x="4531893" y="3703460"/>
            <a:ext cx="5035223" cy="726458"/>
          </a:xfrm>
        </p:spPr>
        <p:txBody>
          <a:bodyPr>
            <a:normAutofit/>
          </a:bodyPr>
          <a:lstStyle>
            <a:lvl1pPr marL="0" indent="0" algn="r">
              <a:buNone/>
              <a:defRPr sz="2000" baseline="0">
                <a:solidFill>
                  <a:schemeClr val="bg1"/>
                </a:solidFill>
                <a:latin typeface="Cover Description"/>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906892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350" y="1088141"/>
            <a:ext cx="9903650" cy="5757259"/>
          </a:xfrm>
          <a:prstGeom prst="rect">
            <a:avLst/>
          </a:prstGeom>
        </p:spPr>
      </p:pic>
      <p:sp>
        <p:nvSpPr>
          <p:cNvPr id="4" name="Title 1"/>
          <p:cNvSpPr>
            <a:spLocks noGrp="1"/>
          </p:cNvSpPr>
          <p:nvPr>
            <p:ph type="ctrTitle"/>
          </p:nvPr>
        </p:nvSpPr>
        <p:spPr>
          <a:xfrm>
            <a:off x="340234" y="4833001"/>
            <a:ext cx="9259747" cy="1029600"/>
          </a:xfrm>
        </p:spPr>
        <p:txBody>
          <a:bodyPr anchor="t">
            <a:normAutofit/>
          </a:bodyPr>
          <a:lstStyle>
            <a:lvl1pPr algn="l">
              <a:defRPr sz="3500" baseline="0">
                <a:solidFill>
                  <a:schemeClr val="accent5"/>
                </a:solidFill>
                <a:latin typeface="Cover Title"/>
              </a:defRPr>
            </a:lvl1pPr>
          </a:lstStyle>
          <a:p>
            <a:r>
              <a:rPr lang="en-US" smtClean="0"/>
              <a:t>Click to edit Master title style</a:t>
            </a:r>
            <a:endParaRPr lang="en-US" dirty="0"/>
          </a:p>
        </p:txBody>
      </p:sp>
      <p:sp>
        <p:nvSpPr>
          <p:cNvPr id="5" name="Subtitle 2"/>
          <p:cNvSpPr>
            <a:spLocks noGrp="1"/>
          </p:cNvSpPr>
          <p:nvPr>
            <p:ph type="subTitle" idx="1"/>
          </p:nvPr>
        </p:nvSpPr>
        <p:spPr>
          <a:xfrm>
            <a:off x="340234" y="3709800"/>
            <a:ext cx="9243814" cy="966040"/>
          </a:xfrm>
        </p:spPr>
        <p:txBody>
          <a:bodyPr anchor="b">
            <a:normAutofit/>
          </a:bodyPr>
          <a:lstStyle>
            <a:lvl1pPr marL="0" indent="0" algn="l">
              <a:buNone/>
              <a:defRPr sz="2000" baseline="0">
                <a:solidFill>
                  <a:schemeClr val="tx1"/>
                </a:solidFill>
                <a:latin typeface="Cover Description"/>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7" name="Picture 6"/>
          <p:cNvPicPr>
            <a:picLocks noChangeAspect="1"/>
          </p:cNvPicPr>
          <p:nvPr userDrawn="1"/>
        </p:nvPicPr>
        <p:blipFill>
          <a:blip r:embed="rId3" cstate="print"/>
          <a:stretch>
            <a:fillRect/>
          </a:stretch>
        </p:blipFill>
        <p:spPr>
          <a:xfrm>
            <a:off x="324092" y="6370184"/>
            <a:ext cx="946930" cy="361884"/>
          </a:xfrm>
          <a:prstGeom prst="rect">
            <a:avLst/>
          </a:prstGeom>
        </p:spPr>
      </p:pic>
    </p:spTree>
    <p:extLst>
      <p:ext uri="{BB962C8B-B14F-4D97-AF65-F5344CB8AC3E}">
        <p14:creationId xmlns:p14="http://schemas.microsoft.com/office/powerpoint/2010/main" val="20790826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6" name="Text Placeholder 2"/>
          <p:cNvSpPr>
            <a:spLocks noGrp="1"/>
          </p:cNvSpPr>
          <p:nvPr>
            <p:ph idx="1" hasCustomPrompt="1"/>
          </p:nvPr>
        </p:nvSpPr>
        <p:spPr>
          <a:xfrm>
            <a:off x="324091" y="1323001"/>
            <a:ext cx="9259747" cy="4847010"/>
          </a:xfrm>
          <a:prstGeom prst="rect">
            <a:avLst/>
          </a:prstGeom>
        </p:spPr>
        <p:txBody>
          <a:bodyPr vert="horz" lIns="0" tIns="72000" rIns="0" bIns="0" rtlCol="0">
            <a:normAutofit/>
          </a:bodyPr>
          <a:lstStyle>
            <a:lvl1pPr marL="328142" marR="0" indent="-328142" algn="l" defTabSz="914400"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6164618" algn="r"/>
              </a:tabLst>
              <a:defRPr baseline="0">
                <a:solidFill>
                  <a:schemeClr val="accent5"/>
                </a:solidFill>
              </a:defRPr>
            </a:lvl1pPr>
            <a:lvl2pPr marL="457200" indent="0">
              <a:buNone/>
              <a:defRPr/>
            </a:lvl2pPr>
            <a:lvl3pPr marL="914400" indent="0">
              <a:buNone/>
              <a:defRPr/>
            </a:lvl3pPr>
            <a:lvl4pPr marL="1371600" indent="0">
              <a:buNone/>
              <a:defRPr/>
            </a:lvl4pPr>
            <a:lvl5pPr marL="1828800" indent="0">
              <a:buNone/>
              <a:defRPr/>
            </a:lvl5pPr>
          </a:lstStyle>
          <a:p>
            <a:pPr marL="328142" indent="-328142">
              <a:lnSpc>
                <a:spcPct val="130000"/>
              </a:lnSpc>
              <a:spcBef>
                <a:spcPts val="0"/>
              </a:spcBef>
              <a:buNone/>
              <a:tabLst>
                <a:tab pos="6164618" algn="r"/>
              </a:tabLst>
            </a:pPr>
            <a:r>
              <a:rPr lang="en-GB" dirty="0" smtClean="0">
                <a:solidFill>
                  <a:srgbClr val="6D6E71"/>
                </a:solidFill>
                <a:latin typeface="Arial" charset="0"/>
              </a:rPr>
              <a:t>Edit Page Title	#</a:t>
            </a:r>
          </a:p>
          <a:p>
            <a:pPr marL="328142" indent="-328142">
              <a:lnSpc>
                <a:spcPct val="130000"/>
              </a:lnSpc>
              <a:spcBef>
                <a:spcPts val="0"/>
              </a:spcBef>
              <a:buNone/>
              <a:tabLst>
                <a:tab pos="6164618" algn="r"/>
              </a:tabLst>
            </a:pPr>
            <a:r>
              <a:rPr lang="en-GB" dirty="0" smtClean="0">
                <a:solidFill>
                  <a:srgbClr val="6D6E71"/>
                </a:solidFill>
                <a:latin typeface="Arial" charset="0"/>
              </a:rPr>
              <a:t>Edit Page Title	#</a:t>
            </a:r>
          </a:p>
          <a:p>
            <a:pPr marL="328142" indent="-328142">
              <a:lnSpc>
                <a:spcPct val="130000"/>
              </a:lnSpc>
              <a:spcBef>
                <a:spcPts val="0"/>
              </a:spcBef>
              <a:buNone/>
              <a:tabLst>
                <a:tab pos="6164618" algn="r"/>
              </a:tabLst>
            </a:pPr>
            <a:r>
              <a:rPr lang="en-GB" dirty="0" smtClean="0">
                <a:solidFill>
                  <a:srgbClr val="6D6E71"/>
                </a:solidFill>
                <a:latin typeface="Arial" charset="0"/>
              </a:rPr>
              <a:t>Edit Page Title	#</a:t>
            </a:r>
          </a:p>
          <a:p>
            <a:pPr marL="328142" indent="-328142">
              <a:lnSpc>
                <a:spcPct val="130000"/>
              </a:lnSpc>
              <a:spcBef>
                <a:spcPts val="0"/>
              </a:spcBef>
              <a:buNone/>
              <a:tabLst>
                <a:tab pos="6164618" algn="r"/>
              </a:tabLst>
            </a:pPr>
            <a:r>
              <a:rPr lang="en-GB" dirty="0" smtClean="0">
                <a:solidFill>
                  <a:srgbClr val="6D6E71"/>
                </a:solidFill>
                <a:latin typeface="Arial" charset="0"/>
              </a:rPr>
              <a:t>Edit Page Title	#</a:t>
            </a:r>
          </a:p>
        </p:txBody>
      </p:sp>
    </p:spTree>
    <p:extLst>
      <p:ext uri="{BB962C8B-B14F-4D97-AF65-F5344CB8AC3E}">
        <p14:creationId xmlns:p14="http://schemas.microsoft.com/office/powerpoint/2010/main" val="3316229516"/>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Text Placeholder 2"/>
          <p:cNvSpPr>
            <a:spLocks noGrp="1" noChangeAspect="1"/>
          </p:cNvSpPr>
          <p:nvPr>
            <p:ph idx="1"/>
          </p:nvPr>
        </p:nvSpPr>
        <p:spPr>
          <a:xfrm>
            <a:off x="324091" y="1323001"/>
            <a:ext cx="9259747" cy="484701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18766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Text Placeholder 2"/>
          <p:cNvSpPr>
            <a:spLocks noGrp="1"/>
          </p:cNvSpPr>
          <p:nvPr>
            <p:ph idx="1"/>
          </p:nvPr>
        </p:nvSpPr>
        <p:spPr>
          <a:xfrm>
            <a:off x="324091" y="1323001"/>
            <a:ext cx="4488509" cy="484701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idx="12"/>
          </p:nvPr>
        </p:nvSpPr>
        <p:spPr>
          <a:xfrm>
            <a:off x="5093400" y="1323001"/>
            <a:ext cx="4490438" cy="484701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38060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layout 1 and 5">
    <p:spTree>
      <p:nvGrpSpPr>
        <p:cNvPr id="1" name=""/>
        <p:cNvGrpSpPr/>
        <p:nvPr/>
      </p:nvGrpSpPr>
      <p:grpSpPr>
        <a:xfrm>
          <a:off x="0" y="0"/>
          <a:ext cx="0" cy="0"/>
          <a:chOff x="0" y="0"/>
          <a:chExt cx="0" cy="0"/>
        </a:xfrm>
      </p:grpSpPr>
      <p:graphicFrame>
        <p:nvGraphicFramePr>
          <p:cNvPr id="4" name="Object 1526"/>
          <p:cNvGraphicFramePr>
            <a:graphicFrameLocks noChangeAspect="1"/>
          </p:cNvGraphicFramePr>
          <p:nvPr>
            <p:custDataLst>
              <p:tags r:id="rId2"/>
            </p:custDataLst>
          </p:nvPr>
        </p:nvGraphicFramePr>
        <p:xfrm>
          <a:off x="0" y="0"/>
          <a:ext cx="176213" cy="161925"/>
        </p:xfrm>
        <a:graphic>
          <a:graphicData uri="http://schemas.openxmlformats.org/presentationml/2006/ole">
            <mc:AlternateContent xmlns:mc="http://schemas.openxmlformats.org/markup-compatibility/2006">
              <mc:Choice xmlns:v="urn:schemas-microsoft-com:vml" Requires="v">
                <p:oleObj spid="_x0000_s1034" name="think-cell Slide" r:id="rId22" imgW="360" imgH="360" progId="">
                  <p:embed/>
                </p:oleObj>
              </mc:Choice>
              <mc:Fallback>
                <p:oleObj name="think-cell Slide" r:id="rId22" imgW="360" imgH="360" progId="">
                  <p:embed/>
                  <p:pic>
                    <p:nvPicPr>
                      <p:cNvPr id="0" name="Object 15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76213"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oc id"/>
          <p:cNvSpPr>
            <a:spLocks noChangeArrowheads="1"/>
          </p:cNvSpPr>
          <p:nvPr/>
        </p:nvSpPr>
        <p:spPr bwMode="auto">
          <a:xfrm>
            <a:off x="8877300" y="9525"/>
            <a:ext cx="725488" cy="125413"/>
          </a:xfrm>
          <a:prstGeom prst="rect">
            <a:avLst/>
          </a:prstGeom>
          <a:noFill/>
          <a:ln>
            <a:noFill/>
          </a:ln>
          <a:effectLst/>
          <a:extLst/>
        </p:spPr>
        <p:txBody>
          <a:bodyPr wrap="none" lIns="0" tIns="0" rIns="0" bIns="0"/>
          <a:lstStyle/>
          <a:p>
            <a:pPr algn="r" defTabSz="956901">
              <a:defRPr/>
            </a:pPr>
            <a:endParaRPr lang="en-US" sz="800" dirty="0">
              <a:solidFill>
                <a:srgbClr val="000000"/>
              </a:solidFill>
              <a:latin typeface="+mn-lt"/>
              <a:cs typeface="+mn-cs"/>
            </a:endParaRPr>
          </a:p>
        </p:txBody>
      </p:sp>
      <p:sp>
        <p:nvSpPr>
          <p:cNvPr id="6" name="Working Draft" hidden="1"/>
          <p:cNvSpPr txBox="1">
            <a:spLocks noChangeArrowheads="1"/>
          </p:cNvSpPr>
          <p:nvPr/>
        </p:nvSpPr>
        <p:spPr bwMode="auto">
          <a:xfrm rot="5400000">
            <a:off x="8728075" y="2863850"/>
            <a:ext cx="2200275" cy="92075"/>
          </a:xfrm>
          <a:prstGeom prst="rect">
            <a:avLst/>
          </a:prstGeom>
          <a:noFill/>
          <a:ln>
            <a:noFill/>
          </a:ln>
          <a:effectLs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dirty="0" smtClean="0">
                <a:latin typeface="+mn-lt"/>
                <a:cs typeface="+mn-cs"/>
              </a:rPr>
              <a:t>Last Modified 08/03/2015 13:21 Malay Peninsula Standard Time</a:t>
            </a:r>
            <a:endParaRPr lang="en-US" dirty="0" smtClean="0">
              <a:latin typeface="+mn-lt"/>
              <a:cs typeface="+mn-cs"/>
            </a:endParaRPr>
          </a:p>
        </p:txBody>
      </p:sp>
      <p:sp>
        <p:nvSpPr>
          <p:cNvPr id="7" name="Printed" hidden="1"/>
          <p:cNvSpPr txBox="1">
            <a:spLocks noChangeArrowheads="1"/>
          </p:cNvSpPr>
          <p:nvPr/>
        </p:nvSpPr>
        <p:spPr bwMode="auto">
          <a:xfrm rot="5400000">
            <a:off x="8834438" y="5081587"/>
            <a:ext cx="1987550" cy="92075"/>
          </a:xfrm>
          <a:prstGeom prst="rect">
            <a:avLst/>
          </a:prstGeom>
          <a:noFill/>
          <a:ln>
            <a:noFill/>
          </a:ln>
          <a:effectLs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dirty="0" smtClean="0">
                <a:latin typeface="+mn-lt"/>
                <a:cs typeface="+mn-cs"/>
              </a:rPr>
              <a:t>Printed 04/03/2015 16:47 Malay Peninsula Standard Time</a:t>
            </a:r>
            <a:endParaRPr lang="en-US" dirty="0" smtClean="0">
              <a:latin typeface="+mn-lt"/>
              <a:cs typeface="+mn-cs"/>
            </a:endParaRPr>
          </a:p>
        </p:txBody>
      </p:sp>
      <p:sp>
        <p:nvSpPr>
          <p:cNvPr id="8" name="McK 1. On-page tracker" hidden="1"/>
          <p:cNvSpPr>
            <a:spLocks noChangeArrowheads="1"/>
          </p:cNvSpPr>
          <p:nvPr/>
        </p:nvSpPr>
        <p:spPr bwMode="auto">
          <a:xfrm>
            <a:off x="323850" y="26988"/>
            <a:ext cx="858838" cy="215900"/>
          </a:xfrm>
          <a:prstGeom prst="rect">
            <a:avLst/>
          </a:prstGeom>
          <a:noFill/>
          <a:ln>
            <a:noFill/>
          </a:ln>
          <a:effectLst/>
          <a:extLst/>
        </p:spPr>
        <p:txBody>
          <a:bodyPr wrap="none" lIns="0" tIns="0" rIns="0" bIns="0">
            <a:spAutoFit/>
          </a:bodyPr>
          <a:lstStyle/>
          <a:p>
            <a:pPr>
              <a:defRPr/>
            </a:pPr>
            <a:r>
              <a:rPr lang="en-US" sz="1400" dirty="0">
                <a:solidFill>
                  <a:srgbClr val="808080"/>
                </a:solidFill>
                <a:latin typeface="+mn-lt"/>
                <a:ea typeface="+mj-ea"/>
                <a:cs typeface="+mn-cs"/>
              </a:rPr>
              <a:t>TRACKER</a:t>
            </a:r>
          </a:p>
        </p:txBody>
      </p:sp>
      <p:sp>
        <p:nvSpPr>
          <p:cNvPr id="9" name="McK 3. Unit of measure" hidden="1"/>
          <p:cNvSpPr txBox="1">
            <a:spLocks noChangeArrowheads="1"/>
          </p:cNvSpPr>
          <p:nvPr/>
        </p:nvSpPr>
        <p:spPr bwMode="auto">
          <a:xfrm>
            <a:off x="323850" y="1096963"/>
            <a:ext cx="9278938" cy="215900"/>
          </a:xfrm>
          <a:prstGeom prst="rect">
            <a:avLst/>
          </a:prstGeom>
          <a:noFill/>
          <a:ln>
            <a:noFill/>
          </a:ln>
          <a:effectLs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400" dirty="0" smtClean="0">
                <a:solidFill>
                  <a:srgbClr val="808080"/>
                </a:solidFill>
                <a:latin typeface="+mn-lt"/>
                <a:cs typeface="+mn-cs"/>
              </a:rPr>
              <a:t>Unit of measure</a:t>
            </a:r>
          </a:p>
        </p:txBody>
      </p:sp>
      <p:grpSp>
        <p:nvGrpSpPr>
          <p:cNvPr id="10" name="McK Slide Elements" hidden="1"/>
          <p:cNvGrpSpPr>
            <a:grpSpLocks/>
          </p:cNvGrpSpPr>
          <p:nvPr/>
        </p:nvGrpSpPr>
        <p:grpSpPr bwMode="auto">
          <a:xfrm>
            <a:off x="323850" y="5921375"/>
            <a:ext cx="9278938" cy="403225"/>
            <a:chOff x="75" y="3906"/>
            <a:chExt cx="4939" cy="249"/>
          </a:xfrm>
        </p:grpSpPr>
        <p:sp>
          <p:nvSpPr>
            <p:cNvPr id="11" name="McK 4. Footnote"/>
            <p:cNvSpPr txBox="1">
              <a:spLocks noChangeArrowheads="1"/>
            </p:cNvSpPr>
            <p:nvPr/>
          </p:nvSpPr>
          <p:spPr bwMode="auto">
            <a:xfrm>
              <a:off x="75" y="3906"/>
              <a:ext cx="4939" cy="105"/>
            </a:xfrm>
            <a:prstGeom prst="rect">
              <a:avLst/>
            </a:prstGeom>
            <a:noFill/>
            <a:ln>
              <a:noFill/>
            </a:ln>
            <a:effectLs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17459" indent="-117459">
                <a:defRPr/>
              </a:pPr>
              <a:r>
                <a:rPr lang="en-US" sz="1100" dirty="0" smtClean="0">
                  <a:latin typeface="+mn-lt"/>
                  <a:cs typeface="+mn-cs"/>
                </a:rPr>
                <a:t>1 Footnote</a:t>
              </a:r>
            </a:p>
          </p:txBody>
        </p:sp>
        <p:sp>
          <p:nvSpPr>
            <p:cNvPr id="12" name="McK 5. Source"/>
            <p:cNvSpPr>
              <a:spLocks noChangeArrowheads="1"/>
            </p:cNvSpPr>
            <p:nvPr/>
          </p:nvSpPr>
          <p:spPr bwMode="auto">
            <a:xfrm>
              <a:off x="75" y="4050"/>
              <a:ext cx="4939" cy="105"/>
            </a:xfrm>
            <a:prstGeom prst="rect">
              <a:avLst/>
            </a:prstGeom>
            <a:noFill/>
            <a:ln>
              <a:noFill/>
            </a:ln>
            <a:effectLst/>
            <a:extLst/>
          </p:spPr>
          <p:txBody>
            <a:bodyPr lIns="0" tIns="0" rIns="0" bIns="0" anchor="b">
              <a:spAutoFit/>
            </a:bodyPr>
            <a:lstStyle/>
            <a:p>
              <a:pPr marL="674590" indent="-674590" defTabSz="956901">
                <a:tabLst>
                  <a:tab pos="680939" algn="l"/>
                </a:tabLst>
                <a:defRPr/>
              </a:pPr>
              <a:r>
                <a:rPr lang="en-US" sz="1100" dirty="0">
                  <a:latin typeface="+mn-lt"/>
                  <a:cs typeface="+mn-cs"/>
                </a:rPr>
                <a:t>SOURCE: Source</a:t>
              </a:r>
            </a:p>
          </p:txBody>
        </p:sp>
      </p:grpSp>
      <p:grpSp>
        <p:nvGrpSpPr>
          <p:cNvPr id="13" name="ACET" hidden="1"/>
          <p:cNvGrpSpPr>
            <a:grpSpLocks/>
          </p:cNvGrpSpPr>
          <p:nvPr/>
        </p:nvGrpSpPr>
        <p:grpSpPr bwMode="auto">
          <a:xfrm>
            <a:off x="2817813" y="2454275"/>
            <a:ext cx="4713287" cy="547688"/>
            <a:chOff x="915" y="692"/>
            <a:chExt cx="2686" cy="338"/>
          </a:xfrm>
        </p:grpSpPr>
        <p:cxnSp>
          <p:nvCxnSpPr>
            <p:cNvPr id="14" name="AutoShape 249"/>
            <p:cNvCxnSpPr>
              <a:cxnSpLocks noChangeShapeType="1"/>
            </p:cNvCxnSpPr>
            <p:nvPr/>
          </p:nvCxnSpPr>
          <p:spPr bwMode="auto">
            <a:xfrm>
              <a:off x="915" y="1030"/>
              <a:ext cx="2686" cy="0"/>
            </a:xfrm>
            <a:prstGeom prst="straightConnector1">
              <a:avLst/>
            </a:prstGeom>
            <a:noFill/>
            <a:ln w="9525">
              <a:solidFill>
                <a:srgbClr val="808080"/>
              </a:solidFill>
              <a:round/>
              <a:headEnd/>
              <a:tailEnd/>
            </a:ln>
          </p:spPr>
        </p:cxnSp>
        <p:sp>
          <p:nvSpPr>
            <p:cNvPr id="15" name="AutoShape 250"/>
            <p:cNvSpPr>
              <a:spLocks noChangeArrowheads="1"/>
            </p:cNvSpPr>
            <p:nvPr/>
          </p:nvSpPr>
          <p:spPr bwMode="auto">
            <a:xfrm>
              <a:off x="915" y="692"/>
              <a:ext cx="2686" cy="338"/>
            </a:xfrm>
            <a:prstGeom prst="leftRightArrow">
              <a:avLst>
                <a:gd name="adj1" fmla="val 100000"/>
                <a:gd name="adj2" fmla="val 0"/>
              </a:avLst>
            </a:prstGeom>
            <a:noFill/>
            <a:ln>
              <a:noFill/>
            </a:ln>
            <a:effectLst/>
            <a:extLst/>
          </p:spPr>
          <p:txBody>
            <a:bodyPr lIns="0" tIns="0" rIns="0" bIns="18288" anchor="b">
              <a:spAutoFit/>
            </a:bodyPr>
            <a:lstStyle/>
            <a:p>
              <a:pPr>
                <a:defRPr/>
              </a:pPr>
              <a:r>
                <a:rPr lang="en-US" b="1" dirty="0">
                  <a:latin typeface="+mn-lt"/>
                  <a:cs typeface="+mn-cs"/>
                </a:rPr>
                <a:t>Title</a:t>
              </a:r>
            </a:p>
            <a:p>
              <a:pPr>
                <a:defRPr/>
              </a:pPr>
              <a:r>
                <a:rPr lang="en-US" dirty="0">
                  <a:solidFill>
                    <a:srgbClr val="808080"/>
                  </a:solidFill>
                  <a:latin typeface="+mn-lt"/>
                  <a:cs typeface="+mn-cs"/>
                </a:rPr>
                <a:t>Unit of measure</a:t>
              </a:r>
            </a:p>
          </p:txBody>
        </p:sp>
      </p:grpSp>
      <p:grpSp>
        <p:nvGrpSpPr>
          <p:cNvPr id="16" name="LegendBoxes" hidden="1"/>
          <p:cNvGrpSpPr>
            <a:grpSpLocks/>
          </p:cNvGrpSpPr>
          <p:nvPr/>
        </p:nvGrpSpPr>
        <p:grpSpPr bwMode="auto">
          <a:xfrm>
            <a:off x="8791575" y="1138238"/>
            <a:ext cx="811213" cy="1012825"/>
            <a:chOff x="4936" y="176"/>
            <a:chExt cx="511" cy="638"/>
          </a:xfrm>
        </p:grpSpPr>
        <p:sp>
          <p:nvSpPr>
            <p:cNvPr id="17" name="Legend1"/>
            <p:cNvSpPr>
              <a:spLocks noChangeArrowheads="1"/>
            </p:cNvSpPr>
            <p:nvPr/>
          </p:nvSpPr>
          <p:spPr bwMode="auto">
            <a:xfrm>
              <a:off x="5096" y="176"/>
              <a:ext cx="351" cy="126"/>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18"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p:spPr>
          <p:txBody>
            <a:bodyPr wrap="none" anchor="ctr"/>
            <a:lstStyle/>
            <a:p>
              <a:pPr>
                <a:defRPr/>
              </a:pPr>
              <a:endParaRPr lang="en-US" sz="1300" dirty="0">
                <a:latin typeface="+mn-lt"/>
                <a:cs typeface="+mn-cs"/>
              </a:endParaRPr>
            </a:p>
          </p:txBody>
        </p:sp>
        <p:sp>
          <p:nvSpPr>
            <p:cNvPr id="19" name="Legend2"/>
            <p:cNvSpPr>
              <a:spLocks noChangeArrowheads="1"/>
            </p:cNvSpPr>
            <p:nvPr/>
          </p:nvSpPr>
          <p:spPr bwMode="auto">
            <a:xfrm>
              <a:off x="5096" y="346"/>
              <a:ext cx="351" cy="126"/>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20"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p:spPr>
          <p:txBody>
            <a:bodyPr wrap="none" anchor="ctr"/>
            <a:lstStyle/>
            <a:p>
              <a:pPr>
                <a:defRPr/>
              </a:pPr>
              <a:endParaRPr lang="en-US" sz="1300" dirty="0">
                <a:latin typeface="+mn-lt"/>
                <a:cs typeface="+mn-cs"/>
              </a:endParaRPr>
            </a:p>
          </p:txBody>
        </p:sp>
        <p:sp>
          <p:nvSpPr>
            <p:cNvPr id="21" name="Legend3"/>
            <p:cNvSpPr>
              <a:spLocks noChangeArrowheads="1"/>
            </p:cNvSpPr>
            <p:nvPr/>
          </p:nvSpPr>
          <p:spPr bwMode="auto">
            <a:xfrm>
              <a:off x="5096" y="517"/>
              <a:ext cx="351" cy="126"/>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22"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p:spPr>
          <p:txBody>
            <a:bodyPr wrap="none" anchor="ctr"/>
            <a:lstStyle/>
            <a:p>
              <a:pPr>
                <a:defRPr/>
              </a:pPr>
              <a:endParaRPr lang="en-US" sz="1300" dirty="0">
                <a:latin typeface="+mn-lt"/>
                <a:cs typeface="+mn-cs"/>
              </a:endParaRPr>
            </a:p>
          </p:txBody>
        </p:sp>
        <p:sp>
          <p:nvSpPr>
            <p:cNvPr id="23" name="Legend4"/>
            <p:cNvSpPr>
              <a:spLocks noChangeArrowheads="1"/>
            </p:cNvSpPr>
            <p:nvPr/>
          </p:nvSpPr>
          <p:spPr bwMode="auto">
            <a:xfrm>
              <a:off x="5096" y="688"/>
              <a:ext cx="351" cy="126"/>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24"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p:spPr>
          <p:txBody>
            <a:bodyPr wrap="none" anchor="ctr"/>
            <a:lstStyle/>
            <a:p>
              <a:pPr>
                <a:defRPr/>
              </a:pPr>
              <a:endParaRPr lang="en-US" sz="1300" dirty="0">
                <a:latin typeface="+mn-lt"/>
                <a:cs typeface="+mn-cs"/>
              </a:endParaRPr>
            </a:p>
          </p:txBody>
        </p:sp>
      </p:grpSp>
      <p:grpSp>
        <p:nvGrpSpPr>
          <p:cNvPr id="25" name="LegendLines" hidden="1"/>
          <p:cNvGrpSpPr>
            <a:grpSpLocks/>
          </p:cNvGrpSpPr>
          <p:nvPr/>
        </p:nvGrpSpPr>
        <p:grpSpPr bwMode="auto">
          <a:xfrm>
            <a:off x="8483600" y="1138238"/>
            <a:ext cx="1119188" cy="746125"/>
            <a:chOff x="4750" y="176"/>
            <a:chExt cx="705" cy="470"/>
          </a:xfrm>
        </p:grpSpPr>
        <p:sp>
          <p:nvSpPr>
            <p:cNvPr id="26"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p:spPr>
          <p:txBody>
            <a:bodyPr/>
            <a:lstStyle/>
            <a:p>
              <a:pPr>
                <a:defRPr/>
              </a:pPr>
              <a:endParaRPr lang="en-US" sz="1300" dirty="0">
                <a:latin typeface="+mn-lt"/>
                <a:cs typeface="+mn-cs"/>
              </a:endParaRPr>
            </a:p>
          </p:txBody>
        </p:sp>
        <p:sp>
          <p:nvSpPr>
            <p:cNvPr id="27"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p:spPr>
          <p:txBody>
            <a:bodyPr/>
            <a:lstStyle/>
            <a:p>
              <a:pPr>
                <a:defRPr/>
              </a:pPr>
              <a:endParaRPr lang="en-US" sz="1300" dirty="0">
                <a:latin typeface="+mn-lt"/>
                <a:cs typeface="+mn-cs"/>
              </a:endParaRPr>
            </a:p>
          </p:txBody>
        </p:sp>
        <p:sp>
          <p:nvSpPr>
            <p:cNvPr id="28"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p:spPr>
          <p:txBody>
            <a:bodyPr/>
            <a:lstStyle/>
            <a:p>
              <a:pPr>
                <a:defRPr/>
              </a:pPr>
              <a:endParaRPr lang="en-US" sz="1300" dirty="0">
                <a:latin typeface="+mn-lt"/>
                <a:cs typeface="+mn-cs"/>
              </a:endParaRPr>
            </a:p>
          </p:txBody>
        </p:sp>
        <p:sp>
          <p:nvSpPr>
            <p:cNvPr id="29" name="Legend1"/>
            <p:cNvSpPr>
              <a:spLocks noChangeArrowheads="1"/>
            </p:cNvSpPr>
            <p:nvPr/>
          </p:nvSpPr>
          <p:spPr bwMode="auto">
            <a:xfrm>
              <a:off x="5104" y="176"/>
              <a:ext cx="351" cy="126"/>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30" name="Legend2"/>
            <p:cNvSpPr>
              <a:spLocks noChangeArrowheads="1"/>
            </p:cNvSpPr>
            <p:nvPr/>
          </p:nvSpPr>
          <p:spPr bwMode="auto">
            <a:xfrm>
              <a:off x="5104" y="344"/>
              <a:ext cx="351" cy="126"/>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31" name="Legend3"/>
            <p:cNvSpPr>
              <a:spLocks noChangeArrowheads="1"/>
            </p:cNvSpPr>
            <p:nvPr/>
          </p:nvSpPr>
          <p:spPr bwMode="auto">
            <a:xfrm>
              <a:off x="5104" y="520"/>
              <a:ext cx="351" cy="126"/>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grpSp>
      <p:grpSp>
        <p:nvGrpSpPr>
          <p:cNvPr id="32" name="McKSticker" hidden="1"/>
          <p:cNvGrpSpPr>
            <a:grpSpLocks/>
          </p:cNvGrpSpPr>
          <p:nvPr/>
        </p:nvGrpSpPr>
        <p:grpSpPr bwMode="auto">
          <a:xfrm>
            <a:off x="8450263" y="1138238"/>
            <a:ext cx="1152525" cy="227012"/>
            <a:chOff x="7587575" y="285750"/>
            <a:chExt cx="1153200" cy="227755"/>
          </a:xfrm>
        </p:grpSpPr>
        <p:sp>
          <p:nvSpPr>
            <p:cNvPr id="33" name="StickerRectangle"/>
            <p:cNvSpPr>
              <a:spLocks noChangeArrowheads="1"/>
            </p:cNvSpPr>
            <p:nvPr/>
          </p:nvSpPr>
          <p:spPr bwMode="auto">
            <a:xfrm>
              <a:off x="7587575" y="285750"/>
              <a:ext cx="1153200" cy="227755"/>
            </a:xfrm>
            <a:prstGeom prst="leftRightArrow">
              <a:avLst>
                <a:gd name="adj1" fmla="val 100000"/>
                <a:gd name="adj2" fmla="val 0"/>
              </a:avLst>
            </a:prstGeom>
            <a:noFill/>
            <a:ln>
              <a:noFill/>
            </a:ln>
            <a:effectLst/>
            <a:extLst/>
          </p:spPr>
          <p:txBody>
            <a:bodyPr wrap="none" lIns="27432" tIns="0" rIns="0" bIns="27432">
              <a:spAutoFit/>
            </a:bodyPr>
            <a:lstStyle/>
            <a:p>
              <a:pPr algn="r" defTabSz="895220">
                <a:buClr>
                  <a:schemeClr val="tx2"/>
                </a:buClr>
                <a:defRPr/>
              </a:pPr>
              <a:r>
                <a:rPr lang="en-US" sz="1300" dirty="0">
                  <a:solidFill>
                    <a:srgbClr val="808080"/>
                  </a:solidFill>
                  <a:latin typeface="+mn-lt"/>
                  <a:cs typeface="+mn-cs"/>
                </a:rPr>
                <a:t>PRELIMINARY</a:t>
              </a:r>
            </a:p>
          </p:txBody>
        </p:sp>
        <p:cxnSp>
          <p:nvCxnSpPr>
            <p:cNvPr id="34" name="AutoShape 31"/>
            <p:cNvCxnSpPr>
              <a:cxnSpLocks noChangeShapeType="1"/>
            </p:cNvCxnSpPr>
            <p:nvPr/>
          </p:nvCxnSpPr>
          <p:spPr bwMode="auto">
            <a:xfrm>
              <a:off x="7587575" y="285750"/>
              <a:ext cx="0" cy="227755"/>
            </a:xfrm>
            <a:prstGeom prst="straightConnector1">
              <a:avLst/>
            </a:prstGeom>
            <a:noFill/>
            <a:ln w="9525">
              <a:solidFill>
                <a:srgbClr val="808080"/>
              </a:solidFill>
              <a:round/>
              <a:headEnd/>
              <a:tailEnd/>
            </a:ln>
          </p:spPr>
        </p:cxnSp>
        <p:cxnSp>
          <p:nvCxnSpPr>
            <p:cNvPr id="35" name="AutoShape 32"/>
            <p:cNvCxnSpPr>
              <a:cxnSpLocks noChangeShapeType="1"/>
            </p:cNvCxnSpPr>
            <p:nvPr/>
          </p:nvCxnSpPr>
          <p:spPr bwMode="auto">
            <a:xfrm>
              <a:off x="7587575" y="513505"/>
              <a:ext cx="1153200" cy="0"/>
            </a:xfrm>
            <a:prstGeom prst="straightConnector1">
              <a:avLst/>
            </a:prstGeom>
            <a:noFill/>
            <a:ln w="25400">
              <a:solidFill>
                <a:srgbClr val="808080"/>
              </a:solidFill>
              <a:round/>
              <a:headEnd/>
              <a:tailEnd/>
            </a:ln>
          </p:spPr>
        </p:cxnSp>
      </p:grpSp>
      <p:grpSp>
        <p:nvGrpSpPr>
          <p:cNvPr id="36" name="LegendMoons" hidden="1"/>
          <p:cNvGrpSpPr>
            <a:grpSpLocks/>
          </p:cNvGrpSpPr>
          <p:nvPr/>
        </p:nvGrpSpPr>
        <p:grpSpPr bwMode="auto">
          <a:xfrm>
            <a:off x="8724900" y="1138238"/>
            <a:ext cx="877888" cy="1309687"/>
            <a:chOff x="6655594" y="273840"/>
            <a:chExt cx="878520" cy="1309720"/>
          </a:xfrm>
        </p:grpSpPr>
        <p:grpSp>
          <p:nvGrpSpPr>
            <p:cNvPr id="37" name="MoonLegend1"/>
            <p:cNvGrpSpPr>
              <a:grpSpLocks noChangeAspect="1"/>
            </p:cNvGrpSpPr>
            <p:nvPr>
              <p:custDataLst>
                <p:tags r:id="rId6"/>
              </p:custDataLst>
            </p:nvPr>
          </p:nvGrpSpPr>
          <p:grpSpPr bwMode="auto">
            <a:xfrm>
              <a:off x="6655594" y="273840"/>
              <a:ext cx="209550" cy="209551"/>
              <a:chOff x="4533" y="183"/>
              <a:chExt cx="144" cy="144"/>
            </a:xfrm>
          </p:grpSpPr>
          <p:sp>
            <p:nvSpPr>
              <p:cNvPr id="55" name="Oval 38"/>
              <p:cNvSpPr>
                <a:spLocks noChangeAspect="1" noChangeArrowheads="1"/>
              </p:cNvSpPr>
              <p:nvPr>
                <p:custDataLst>
                  <p:tags r:id="rId19"/>
                </p:custDataLst>
              </p:nvPr>
            </p:nvSpPr>
            <p:spPr bwMode="auto">
              <a:xfrm>
                <a:off x="4533" y="183"/>
                <a:ext cx="144" cy="144"/>
              </a:xfrm>
              <a:prstGeom prst="ellipse">
                <a:avLst/>
              </a:prstGeom>
              <a:solidFill>
                <a:schemeClr val="bg2"/>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sp>
            <p:nvSpPr>
              <p:cNvPr id="56" name="Arc 39"/>
              <p:cNvSpPr>
                <a:spLocks noChangeAspect="1"/>
              </p:cNvSpPr>
              <p:nvPr>
                <p:custDataLst>
                  <p:tags r:id="rId20"/>
                </p:custDataLst>
              </p:nvPr>
            </p:nvSpPr>
            <p:spPr bwMode="auto">
              <a:xfrm>
                <a:off x="4533" y="183"/>
                <a:ext cx="144" cy="144"/>
              </a:xfrm>
              <a:prstGeom prst="arc">
                <a:avLst>
                  <a:gd name="adj1" fmla="val 16200000"/>
                  <a:gd name="adj2" fmla="val 5400000"/>
                </a:avLst>
              </a:prstGeom>
              <a:solidFill>
                <a:schemeClr val="bg2"/>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grpSp>
        <p:grpSp>
          <p:nvGrpSpPr>
            <p:cNvPr id="38" name="MoonLegend2"/>
            <p:cNvGrpSpPr>
              <a:grpSpLocks noChangeAspect="1"/>
            </p:cNvGrpSpPr>
            <p:nvPr>
              <p:custDataLst>
                <p:tags r:id="rId7"/>
              </p:custDataLst>
            </p:nvPr>
          </p:nvGrpSpPr>
          <p:grpSpPr bwMode="auto">
            <a:xfrm>
              <a:off x="6655594" y="548081"/>
              <a:ext cx="209550" cy="209551"/>
              <a:chOff x="1694" y="2044"/>
              <a:chExt cx="160" cy="160"/>
            </a:xfrm>
          </p:grpSpPr>
          <p:sp>
            <p:nvSpPr>
              <p:cNvPr id="53" name="Oval 41"/>
              <p:cNvSpPr>
                <a:spLocks noChangeAspect="1" noChangeArrowheads="1"/>
              </p:cNvSpPr>
              <p:nvPr>
                <p:custDataLst>
                  <p:tags r:id="rId17"/>
                </p:custDataLst>
              </p:nvPr>
            </p:nvSpPr>
            <p:spPr bwMode="auto">
              <a:xfrm>
                <a:off x="1694" y="2044"/>
                <a:ext cx="160" cy="160"/>
              </a:xfrm>
              <a:prstGeom prst="ellipse">
                <a:avLst/>
              </a:prstGeom>
              <a:solidFill>
                <a:schemeClr val="bg2"/>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sp>
            <p:nvSpPr>
              <p:cNvPr id="54" name="Arc 42"/>
              <p:cNvSpPr>
                <a:spLocks noChangeAspect="1"/>
              </p:cNvSpPr>
              <p:nvPr>
                <p:custDataLst>
                  <p:tags r:id="rId18"/>
                </p:custDataLst>
              </p:nvPr>
            </p:nvSpPr>
            <p:spPr bwMode="auto">
              <a:xfrm>
                <a:off x="1694" y="2044"/>
                <a:ext cx="160" cy="160"/>
              </a:xfrm>
              <a:prstGeom prst="arc">
                <a:avLst/>
              </a:prstGeom>
              <a:solidFill>
                <a:schemeClr val="accent1"/>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grpSp>
        <p:grpSp>
          <p:nvGrpSpPr>
            <p:cNvPr id="39" name="MoonLegend4"/>
            <p:cNvGrpSpPr>
              <a:grpSpLocks noChangeAspect="1"/>
            </p:cNvGrpSpPr>
            <p:nvPr>
              <p:custDataLst>
                <p:tags r:id="rId8"/>
              </p:custDataLst>
            </p:nvPr>
          </p:nvGrpSpPr>
          <p:grpSpPr bwMode="auto">
            <a:xfrm>
              <a:off x="6655594" y="1096563"/>
              <a:ext cx="209550" cy="209551"/>
              <a:chOff x="4495" y="1198"/>
              <a:chExt cx="160" cy="160"/>
            </a:xfrm>
          </p:grpSpPr>
          <p:sp>
            <p:nvSpPr>
              <p:cNvPr id="51" name="Oval 47"/>
              <p:cNvSpPr>
                <a:spLocks noChangeAspect="1" noChangeArrowheads="1"/>
              </p:cNvSpPr>
              <p:nvPr>
                <p:custDataLst>
                  <p:tags r:id="rId15"/>
                </p:custDataLst>
              </p:nvPr>
            </p:nvSpPr>
            <p:spPr bwMode="auto">
              <a:xfrm>
                <a:off x="4495" y="1198"/>
                <a:ext cx="160" cy="160"/>
              </a:xfrm>
              <a:prstGeom prst="ellipse">
                <a:avLst/>
              </a:prstGeom>
              <a:solidFill>
                <a:schemeClr val="bg2"/>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sp>
            <p:nvSpPr>
              <p:cNvPr id="52" name="Arc 48"/>
              <p:cNvSpPr>
                <a:spLocks noChangeAspect="1"/>
              </p:cNvSpPr>
              <p:nvPr>
                <p:custDataLst>
                  <p:tags r:id="rId16"/>
                </p:custDataLst>
              </p:nvPr>
            </p:nvSpPr>
            <p:spPr bwMode="auto">
              <a:xfrm>
                <a:off x="4495" y="1198"/>
                <a:ext cx="160" cy="160"/>
              </a:xfrm>
              <a:prstGeom prst="arc">
                <a:avLst>
                  <a:gd name="adj1" fmla="val 16200000"/>
                  <a:gd name="adj2" fmla="val 10800000"/>
                </a:avLst>
              </a:prstGeom>
              <a:solidFill>
                <a:schemeClr val="accent1"/>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grpSp>
        <p:grpSp>
          <p:nvGrpSpPr>
            <p:cNvPr id="40" name="MoonLegend5"/>
            <p:cNvGrpSpPr>
              <a:grpSpLocks noChangeAspect="1"/>
            </p:cNvGrpSpPr>
            <p:nvPr>
              <p:custDataLst>
                <p:tags r:id="rId9"/>
              </p:custDataLst>
            </p:nvPr>
          </p:nvGrpSpPr>
          <p:grpSpPr bwMode="auto">
            <a:xfrm>
              <a:off x="6655594" y="1370805"/>
              <a:ext cx="209550" cy="209551"/>
              <a:chOff x="4495" y="1440"/>
              <a:chExt cx="160" cy="160"/>
            </a:xfrm>
          </p:grpSpPr>
          <p:sp>
            <p:nvSpPr>
              <p:cNvPr id="49" name="Oval 50"/>
              <p:cNvSpPr>
                <a:spLocks noChangeAspect="1" noChangeArrowheads="1"/>
              </p:cNvSpPr>
              <p:nvPr>
                <p:custDataLst>
                  <p:tags r:id="rId13"/>
                </p:custDataLst>
              </p:nvPr>
            </p:nvSpPr>
            <p:spPr bwMode="auto">
              <a:xfrm>
                <a:off x="4495" y="1440"/>
                <a:ext cx="160" cy="160"/>
              </a:xfrm>
              <a:prstGeom prst="ellipse">
                <a:avLst/>
              </a:prstGeom>
              <a:solidFill>
                <a:schemeClr val="accent1"/>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sp>
            <p:nvSpPr>
              <p:cNvPr id="50" name="Oval 51"/>
              <p:cNvSpPr>
                <a:spLocks noChangeAspect="1" noChangeArrowheads="1"/>
              </p:cNvSpPr>
              <p:nvPr>
                <p:custDataLst>
                  <p:tags r:id="rId14"/>
                </p:custDataLst>
              </p:nvPr>
            </p:nvSpPr>
            <p:spPr bwMode="auto">
              <a:xfrm>
                <a:off x="4495" y="1440"/>
                <a:ext cx="160" cy="160"/>
              </a:xfrm>
              <a:prstGeom prst="arc">
                <a:avLst>
                  <a:gd name="adj1" fmla="val 16200000"/>
                  <a:gd name="adj2" fmla="val 16200000"/>
                </a:avLst>
              </a:prstGeom>
              <a:solidFill>
                <a:schemeClr val="accent1"/>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grpSp>
        <p:sp>
          <p:nvSpPr>
            <p:cNvPr id="41" name="Legend1"/>
            <p:cNvSpPr>
              <a:spLocks noChangeArrowheads="1"/>
            </p:cNvSpPr>
            <p:nvPr/>
          </p:nvSpPr>
          <p:spPr bwMode="auto">
            <a:xfrm>
              <a:off x="6976500" y="286540"/>
              <a:ext cx="557614" cy="200030"/>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42" name="Legend2"/>
            <p:cNvSpPr>
              <a:spLocks noChangeArrowheads="1"/>
            </p:cNvSpPr>
            <p:nvPr/>
          </p:nvSpPr>
          <p:spPr bwMode="auto">
            <a:xfrm>
              <a:off x="6976500" y="561184"/>
              <a:ext cx="557614" cy="200030"/>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43" name="Legend3"/>
            <p:cNvSpPr>
              <a:spLocks noChangeArrowheads="1"/>
            </p:cNvSpPr>
            <p:nvPr/>
          </p:nvSpPr>
          <p:spPr bwMode="auto">
            <a:xfrm>
              <a:off x="6976500" y="835829"/>
              <a:ext cx="557614" cy="200030"/>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44" name="Legend4"/>
            <p:cNvSpPr>
              <a:spLocks noChangeArrowheads="1"/>
            </p:cNvSpPr>
            <p:nvPr/>
          </p:nvSpPr>
          <p:spPr bwMode="auto">
            <a:xfrm>
              <a:off x="6976500" y="1107298"/>
              <a:ext cx="557614" cy="200030"/>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sp>
          <p:nvSpPr>
            <p:cNvPr id="45" name="Legend5"/>
            <p:cNvSpPr>
              <a:spLocks noChangeArrowheads="1"/>
            </p:cNvSpPr>
            <p:nvPr/>
          </p:nvSpPr>
          <p:spPr bwMode="auto">
            <a:xfrm>
              <a:off x="6976500" y="1383530"/>
              <a:ext cx="557614" cy="200030"/>
            </a:xfrm>
            <a:prstGeom prst="rect">
              <a:avLst/>
            </a:prstGeom>
            <a:noFill/>
            <a:ln>
              <a:noFill/>
            </a:ln>
            <a:effectLst/>
            <a:extLst/>
          </p:spPr>
          <p:txBody>
            <a:bodyPr wrap="none" lIns="0" tIns="0" rIns="0" bIns="0">
              <a:spAutoFit/>
            </a:bodyPr>
            <a:lstStyle/>
            <a:p>
              <a:pPr defTabSz="895220">
                <a:buClr>
                  <a:schemeClr val="tx2"/>
                </a:buClr>
                <a:defRPr/>
              </a:pPr>
              <a:r>
                <a:rPr lang="en-US" sz="1300" dirty="0">
                  <a:latin typeface="+mn-lt"/>
                  <a:cs typeface="+mn-cs"/>
                </a:rPr>
                <a:t>Legend</a:t>
              </a:r>
            </a:p>
          </p:txBody>
        </p:sp>
        <p:grpSp>
          <p:nvGrpSpPr>
            <p:cNvPr id="46" name="MoonLegend3"/>
            <p:cNvGrpSpPr>
              <a:grpSpLocks noChangeAspect="1"/>
            </p:cNvGrpSpPr>
            <p:nvPr>
              <p:custDataLst>
                <p:tags r:id="rId10"/>
              </p:custDataLst>
            </p:nvPr>
          </p:nvGrpSpPr>
          <p:grpSpPr bwMode="auto">
            <a:xfrm>
              <a:off x="6655594" y="822322"/>
              <a:ext cx="209550" cy="209551"/>
              <a:chOff x="4495" y="1198"/>
              <a:chExt cx="160" cy="160"/>
            </a:xfrm>
          </p:grpSpPr>
          <p:sp>
            <p:nvSpPr>
              <p:cNvPr id="47" name="Oval 47"/>
              <p:cNvSpPr>
                <a:spLocks noChangeAspect="1" noChangeArrowheads="1"/>
              </p:cNvSpPr>
              <p:nvPr>
                <p:custDataLst>
                  <p:tags r:id="rId11"/>
                </p:custDataLst>
              </p:nvPr>
            </p:nvSpPr>
            <p:spPr bwMode="auto">
              <a:xfrm>
                <a:off x="4495" y="1195"/>
                <a:ext cx="160" cy="160"/>
              </a:xfrm>
              <a:prstGeom prst="ellipse">
                <a:avLst/>
              </a:prstGeom>
              <a:solidFill>
                <a:schemeClr val="bg2"/>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sp>
            <p:nvSpPr>
              <p:cNvPr id="48" name="Arc 48"/>
              <p:cNvSpPr>
                <a:spLocks noChangeAspect="1"/>
              </p:cNvSpPr>
              <p:nvPr>
                <p:custDataLst>
                  <p:tags r:id="rId12"/>
                </p:custDataLst>
              </p:nvPr>
            </p:nvSpPr>
            <p:spPr bwMode="auto">
              <a:xfrm>
                <a:off x="4495" y="1195"/>
                <a:ext cx="160" cy="160"/>
              </a:xfrm>
              <a:prstGeom prst="arc">
                <a:avLst>
                  <a:gd name="adj1" fmla="val 16200000"/>
                  <a:gd name="adj2" fmla="val 5400000"/>
                </a:avLst>
              </a:prstGeom>
              <a:solidFill>
                <a:schemeClr val="accent1"/>
              </a:solidFill>
              <a:ln w="9525">
                <a:solidFill>
                  <a:schemeClr val="accent6"/>
                </a:solidFill>
                <a:round/>
                <a:headEnd/>
                <a:tailEnd/>
              </a:ln>
              <a:effectLst/>
              <a:extLst/>
            </p:spPr>
            <p:txBody>
              <a:bodyPr wrap="none" anchor="ctr"/>
              <a:lstStyle/>
              <a:p>
                <a:pPr>
                  <a:defRPr/>
                </a:pPr>
                <a:endParaRPr lang="en-US" sz="1300" dirty="0">
                  <a:latin typeface="+mn-lt"/>
                  <a:cs typeface="+mn-cs"/>
                </a:endParaRPr>
              </a:p>
            </p:txBody>
          </p:sp>
        </p:grpSp>
      </p:grpSp>
      <p:grpSp>
        <p:nvGrpSpPr>
          <p:cNvPr id="57" name="McK Moon" hidden="1"/>
          <p:cNvGrpSpPr>
            <a:grpSpLocks noChangeAspect="1"/>
          </p:cNvGrpSpPr>
          <p:nvPr>
            <p:custDataLst>
              <p:tags r:id="rId3"/>
            </p:custDataLst>
          </p:nvPr>
        </p:nvGrpSpPr>
        <p:grpSpPr bwMode="auto">
          <a:xfrm>
            <a:off x="8813800" y="2932113"/>
            <a:ext cx="254000" cy="254000"/>
            <a:chOff x="1600" y="1600"/>
            <a:chExt cx="160" cy="160"/>
          </a:xfrm>
        </p:grpSpPr>
        <p:sp>
          <p:nvSpPr>
            <p:cNvPr id="58" name="Oval 90"/>
            <p:cNvSpPr>
              <a:spLocks noChangeAspect="1" noChangeArrowheads="1"/>
            </p:cNvSpPr>
            <p:nvPr>
              <p:custDataLst>
                <p:tags r:id="rId4"/>
              </p:custDataLst>
            </p:nvPr>
          </p:nvSpPr>
          <p:spPr bwMode="auto">
            <a:xfrm>
              <a:off x="1600" y="1600"/>
              <a:ext cx="160" cy="160"/>
            </a:xfrm>
            <a:prstGeom prst="ellipse">
              <a:avLst/>
            </a:prstGeom>
            <a:solidFill>
              <a:schemeClr val="bg2"/>
            </a:solidFill>
            <a:ln w="9525">
              <a:solidFill>
                <a:schemeClr val="accent6"/>
              </a:solidFill>
              <a:round/>
              <a:headEnd/>
              <a:tailEnd/>
            </a:ln>
            <a:effectLst/>
            <a:extLst/>
          </p:spPr>
          <p:txBody>
            <a:bodyPr wrap="none" anchor="ctr"/>
            <a:lstStyle/>
            <a:p>
              <a:pPr>
                <a:defRPr/>
              </a:pPr>
              <a:endParaRPr lang="en-US" dirty="0">
                <a:cs typeface="+mn-cs"/>
              </a:endParaRPr>
            </a:p>
          </p:txBody>
        </p:sp>
        <p:sp>
          <p:nvSpPr>
            <p:cNvPr id="59" name="Arc 91"/>
            <p:cNvSpPr>
              <a:spLocks noChangeAspect="1"/>
            </p:cNvSpPr>
            <p:nvPr>
              <p:custDataLst>
                <p:tags r:id="rId5"/>
              </p:custDataLst>
            </p:nvPr>
          </p:nvSpPr>
          <p:spPr bwMode="black">
            <a:xfrm>
              <a:off x="1600" y="1600"/>
              <a:ext cx="160" cy="160"/>
            </a:xfrm>
            <a:prstGeom prst="arc">
              <a:avLst/>
            </a:prstGeom>
            <a:solidFill>
              <a:schemeClr val="accent1"/>
            </a:solidFill>
            <a:ln w="9525">
              <a:solidFill>
                <a:schemeClr val="accent6"/>
              </a:solidFill>
              <a:round/>
              <a:headEnd/>
              <a:tailEnd/>
            </a:ln>
            <a:effectLst/>
            <a:extLst/>
          </p:spPr>
          <p:txBody>
            <a:bodyPr wrap="none" anchor="ctr"/>
            <a:lstStyle/>
            <a:p>
              <a:pPr>
                <a:defRPr/>
              </a:pPr>
              <a:endParaRPr lang="en-US" dirty="0">
                <a:cs typeface="+mn-cs"/>
              </a:endParaRPr>
            </a:p>
          </p:txBody>
        </p:sp>
      </p:grpSp>
      <p:pic>
        <p:nvPicPr>
          <p:cNvPr id="60" name="Picture 26" descr="Visual Identitiy Band"/>
          <p:cNvPicPr preferRelativeResize="0">
            <a:picLocks noChangeAspect="1" noChangeArrowheads="1"/>
          </p:cNvPicPr>
          <p:nvPr userDrawn="1"/>
        </p:nvPicPr>
        <p:blipFill>
          <a:blip r:embed="rId24" cstate="print"/>
          <a:srcRect/>
          <a:stretch>
            <a:fillRect/>
          </a:stretch>
        </p:blipFill>
        <p:spPr bwMode="auto">
          <a:xfrm>
            <a:off x="0" y="515938"/>
            <a:ext cx="9906000" cy="49212"/>
          </a:xfrm>
          <a:prstGeom prst="rect">
            <a:avLst/>
          </a:prstGeom>
          <a:noFill/>
          <a:ln w="9525">
            <a:noFill/>
            <a:miter lim="800000"/>
            <a:headEnd/>
            <a:tailEnd/>
          </a:ln>
        </p:spPr>
      </p:pic>
      <p:sp>
        <p:nvSpPr>
          <p:cNvPr id="61" name="Text Box 6"/>
          <p:cNvSpPr txBox="1">
            <a:spLocks noChangeArrowheads="1"/>
          </p:cNvSpPr>
          <p:nvPr userDrawn="1"/>
        </p:nvSpPr>
        <p:spPr bwMode="auto">
          <a:xfrm>
            <a:off x="9512300" y="6618288"/>
            <a:ext cx="355600" cy="300037"/>
          </a:xfrm>
          <a:prstGeom prst="rect">
            <a:avLst/>
          </a:prstGeom>
          <a:noFill/>
          <a:ln w="9525">
            <a:noFill/>
            <a:miter lim="800000"/>
            <a:headEnd/>
            <a:tailEnd/>
          </a:ln>
        </p:spPr>
        <p:txBody>
          <a:bodyPr lIns="0" tIns="0" rIns="0" bIns="0" anchor="ctr"/>
          <a:lstStyle>
            <a:lvl1pPr defTabSz="1042988" eaLnBrk="0" hangingPunct="0">
              <a:defRPr sz="900" baseline="-25000">
                <a:solidFill>
                  <a:srgbClr val="006699"/>
                </a:solidFill>
                <a:latin typeface="Arial" charset="0"/>
                <a:ea typeface="ＭＳ Ｐゴシック" charset="0"/>
                <a:cs typeface="Arial" charset="0"/>
              </a:defRPr>
            </a:lvl1pPr>
            <a:lvl2pPr marL="742950" indent="-285750" defTabSz="1042988" eaLnBrk="0" hangingPunct="0">
              <a:defRPr sz="900" baseline="-25000">
                <a:solidFill>
                  <a:srgbClr val="006699"/>
                </a:solidFill>
                <a:latin typeface="Arial" charset="0"/>
                <a:ea typeface="Arial" charset="0"/>
                <a:cs typeface="Arial" charset="0"/>
              </a:defRPr>
            </a:lvl2pPr>
            <a:lvl3pPr marL="1143000" indent="-228600" defTabSz="1042988" eaLnBrk="0" hangingPunct="0">
              <a:defRPr sz="900" baseline="-25000">
                <a:solidFill>
                  <a:srgbClr val="006699"/>
                </a:solidFill>
                <a:latin typeface="Arial" charset="0"/>
                <a:ea typeface="Arial" charset="0"/>
                <a:cs typeface="Arial" charset="0"/>
              </a:defRPr>
            </a:lvl3pPr>
            <a:lvl4pPr marL="1600200" indent="-228600" defTabSz="1042988" eaLnBrk="0" hangingPunct="0">
              <a:defRPr sz="900" baseline="-25000">
                <a:solidFill>
                  <a:srgbClr val="006699"/>
                </a:solidFill>
                <a:latin typeface="Arial" charset="0"/>
                <a:ea typeface="Arial" charset="0"/>
                <a:cs typeface="Arial" charset="0"/>
              </a:defRPr>
            </a:lvl4pPr>
            <a:lvl5pPr marL="2057400" indent="-228600" defTabSz="1042988" eaLnBrk="0" hangingPunct="0">
              <a:defRPr sz="900" baseline="-25000">
                <a:solidFill>
                  <a:srgbClr val="006699"/>
                </a:solidFill>
                <a:latin typeface="Arial" charset="0"/>
                <a:ea typeface="Arial" charset="0"/>
                <a:cs typeface="Arial" charset="0"/>
              </a:defRPr>
            </a:lvl5pPr>
            <a:lvl6pPr marL="25146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6pPr>
            <a:lvl7pPr marL="29718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7pPr>
            <a:lvl8pPr marL="34290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8pPr>
            <a:lvl9pPr marL="38862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9pPr>
          </a:lstStyle>
          <a:p>
            <a:pPr algn="r" eaLnBrk="1" hangingPunct="1">
              <a:defRPr/>
            </a:pPr>
            <a:fld id="{0BE5A217-7235-4EBC-B659-2E02F5B83B05}" type="slidenum">
              <a:rPr lang="en-US" baseline="0" smtClean="0">
                <a:solidFill>
                  <a:srgbClr val="6D6E71"/>
                </a:solidFill>
                <a:latin typeface="Arial"/>
              </a:rPr>
              <a:pPr algn="r" eaLnBrk="1" hangingPunct="1">
                <a:defRPr/>
              </a:pPr>
              <a:t>‹#›</a:t>
            </a:fld>
            <a:endParaRPr lang="en-US" baseline="0" dirty="0">
              <a:solidFill>
                <a:srgbClr val="6D6E71"/>
              </a:solidFill>
              <a:latin typeface="Arial"/>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baseline="0"/>
            </a:lvl1pPr>
            <a:lvl2pPr>
              <a:defRPr sz="1300" baseline="0"/>
            </a:lvl2pPr>
            <a:lvl3pPr>
              <a:defRPr sz="1300" baseline="0"/>
            </a:lvl3pPr>
            <a:lvl4pPr>
              <a:defRPr sz="1300" baseline="0"/>
            </a:lvl4pPr>
            <a:lvl5pPr>
              <a:defRPr sz="130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091" y="199800"/>
            <a:ext cx="9259747" cy="702000"/>
          </a:xfrm>
          <a:prstGeom prst="rect">
            <a:avLst/>
          </a:prstGeom>
        </p:spPr>
        <p:txBody>
          <a:bodyPr vert="horz" lIns="0" tIns="0" rIns="0" bIns="0" rtlCol="0" anchor="b">
            <a:normAutofit/>
          </a:bodyPr>
          <a:lstStyle/>
          <a:p>
            <a:r>
              <a:rPr lang="en-US" smtClean="0"/>
              <a:t>Click to edit Master title style</a:t>
            </a:r>
            <a:endParaRPr lang="en-US" dirty="0"/>
          </a:p>
        </p:txBody>
      </p:sp>
      <p:sp>
        <p:nvSpPr>
          <p:cNvPr id="3" name="Text Placeholder 2"/>
          <p:cNvSpPr>
            <a:spLocks noGrp="1" noChangeAspect="1"/>
          </p:cNvSpPr>
          <p:nvPr>
            <p:ph type="body" idx="1"/>
          </p:nvPr>
        </p:nvSpPr>
        <p:spPr>
          <a:xfrm>
            <a:off x="324091" y="1323001"/>
            <a:ext cx="9259747" cy="484701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26" descr="Visual Identitiy Band"/>
          <p:cNvPicPr preferRelativeResize="0">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0" y="1039623"/>
            <a:ext cx="9905997" cy="4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10" cstate="print"/>
          <a:stretch>
            <a:fillRect/>
          </a:stretch>
        </p:blipFill>
        <p:spPr>
          <a:xfrm>
            <a:off x="324092" y="6370184"/>
            <a:ext cx="946930" cy="361884"/>
          </a:xfrm>
          <a:prstGeom prst="rect">
            <a:avLst/>
          </a:prstGeom>
        </p:spPr>
      </p:pic>
      <p:sp>
        <p:nvSpPr>
          <p:cNvPr id="13" name="Text Box 6"/>
          <p:cNvSpPr txBox="1">
            <a:spLocks noChangeArrowheads="1"/>
          </p:cNvSpPr>
          <p:nvPr/>
        </p:nvSpPr>
        <p:spPr bwMode="auto">
          <a:xfrm>
            <a:off x="9223410" y="6447452"/>
            <a:ext cx="357028" cy="298513"/>
          </a:xfrm>
          <a:prstGeom prst="rect">
            <a:avLst/>
          </a:prstGeom>
          <a:noFill/>
          <a:ln w="9525">
            <a:noFill/>
            <a:miter lim="800000"/>
            <a:headEnd/>
            <a:tailEnd/>
          </a:ln>
        </p:spPr>
        <p:txBody>
          <a:bodyPr lIns="0" tIns="0" rIns="0" bIns="0" anchor="ctr"/>
          <a:lstStyle>
            <a:lvl1pPr defTabSz="1042988" eaLnBrk="0" hangingPunct="0">
              <a:defRPr sz="900" baseline="-25000">
                <a:solidFill>
                  <a:srgbClr val="006699"/>
                </a:solidFill>
                <a:latin typeface="Arial" charset="0"/>
                <a:ea typeface="ＭＳ Ｐゴシック" charset="0"/>
                <a:cs typeface="Arial" charset="0"/>
              </a:defRPr>
            </a:lvl1pPr>
            <a:lvl2pPr marL="742950" indent="-285750" defTabSz="1042988" eaLnBrk="0" hangingPunct="0">
              <a:defRPr sz="900" baseline="-25000">
                <a:solidFill>
                  <a:srgbClr val="006699"/>
                </a:solidFill>
                <a:latin typeface="Arial" charset="0"/>
                <a:ea typeface="Arial" charset="0"/>
                <a:cs typeface="Arial" charset="0"/>
              </a:defRPr>
            </a:lvl2pPr>
            <a:lvl3pPr marL="1143000" indent="-228600" defTabSz="1042988" eaLnBrk="0" hangingPunct="0">
              <a:defRPr sz="900" baseline="-25000">
                <a:solidFill>
                  <a:srgbClr val="006699"/>
                </a:solidFill>
                <a:latin typeface="Arial" charset="0"/>
                <a:ea typeface="Arial" charset="0"/>
                <a:cs typeface="Arial" charset="0"/>
              </a:defRPr>
            </a:lvl3pPr>
            <a:lvl4pPr marL="1600200" indent="-228600" defTabSz="1042988" eaLnBrk="0" hangingPunct="0">
              <a:defRPr sz="900" baseline="-25000">
                <a:solidFill>
                  <a:srgbClr val="006699"/>
                </a:solidFill>
                <a:latin typeface="Arial" charset="0"/>
                <a:ea typeface="Arial" charset="0"/>
                <a:cs typeface="Arial" charset="0"/>
              </a:defRPr>
            </a:lvl4pPr>
            <a:lvl5pPr marL="2057400" indent="-228600" defTabSz="1042988" eaLnBrk="0" hangingPunct="0">
              <a:defRPr sz="900" baseline="-25000">
                <a:solidFill>
                  <a:srgbClr val="006699"/>
                </a:solidFill>
                <a:latin typeface="Arial" charset="0"/>
                <a:ea typeface="Arial" charset="0"/>
                <a:cs typeface="Arial" charset="0"/>
              </a:defRPr>
            </a:lvl5pPr>
            <a:lvl6pPr marL="25146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6pPr>
            <a:lvl7pPr marL="29718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7pPr>
            <a:lvl8pPr marL="34290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8pPr>
            <a:lvl9pPr marL="38862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9pPr>
          </a:lstStyle>
          <a:p>
            <a:pPr algn="r" eaLnBrk="1" hangingPunct="1"/>
            <a:fld id="{6E0DC809-1827-F44D-A8AA-8C566384234E}" type="slidenum">
              <a:rPr lang="en-US" sz="900" baseline="0">
                <a:solidFill>
                  <a:srgbClr val="6D6E71"/>
                </a:solidFill>
                <a:latin typeface="+mn-lt"/>
              </a:rPr>
              <a:pPr algn="r" eaLnBrk="1" hangingPunct="1"/>
              <a:t>‹#›</a:t>
            </a:fld>
            <a:endParaRPr lang="en-US" sz="900" baseline="0">
              <a:solidFill>
                <a:srgbClr val="6D6E71"/>
              </a:solidFill>
              <a:latin typeface="+mn-lt"/>
            </a:endParaRPr>
          </a:p>
        </p:txBody>
      </p:sp>
    </p:spTree>
    <p:extLst>
      <p:ext uri="{BB962C8B-B14F-4D97-AF65-F5344CB8AC3E}">
        <p14:creationId xmlns:p14="http://schemas.microsoft.com/office/powerpoint/2010/main" val="103315839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0" r:id="rId3"/>
    <p:sldLayoutId id="2147483701" r:id="rId4"/>
    <p:sldLayoutId id="2147483666" r:id="rId5"/>
    <p:sldLayoutId id="2147483668" r:id="rId6"/>
    <p:sldLayoutId id="2147483702"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baseline="0">
          <a:solidFill>
            <a:schemeClr val="accent5"/>
          </a:solidFill>
          <a:latin typeface="Slide Heading"/>
          <a:ea typeface="+mj-ea"/>
          <a:cs typeface="+mj-cs"/>
        </a:defRPr>
      </a:lvl1pPr>
    </p:titleStyle>
    <p:bodyStyle>
      <a:lvl1pPr marL="228600" indent="-228600" algn="l" defTabSz="914400" rtl="0" eaLnBrk="1" latinLnBrk="0" hangingPunct="1">
        <a:lnSpc>
          <a:spcPct val="90000"/>
        </a:lnSpc>
        <a:spcBef>
          <a:spcPts val="1000"/>
        </a:spcBef>
        <a:buClr>
          <a:schemeClr val="accent3"/>
        </a:buClr>
        <a:buFont typeface="Arial" panose="020B0604020202020204" pitchFamily="34" charset="0"/>
        <a:buChar char="•"/>
        <a:defRPr sz="1800" kern="1200" baseline="0">
          <a:solidFill>
            <a:schemeClr val="tx1"/>
          </a:solidFill>
          <a:latin typeface="Body Level 1"/>
          <a:ea typeface="+mn-ea"/>
          <a:cs typeface="+mn-cs"/>
        </a:defRPr>
      </a:lvl1pPr>
      <a:lvl2pPr marL="685800" indent="-228600" algn="l" defTabSz="914400" rtl="0" eaLnBrk="1" latinLnBrk="0" hangingPunct="1">
        <a:lnSpc>
          <a:spcPct val="90000"/>
        </a:lnSpc>
        <a:spcBef>
          <a:spcPts val="500"/>
        </a:spcBef>
        <a:buClr>
          <a:schemeClr val="accent3"/>
        </a:buClr>
        <a:buSzPct val="100000"/>
        <a:buFont typeface="Wingdings" panose="05000000000000000000" pitchFamily="2" charset="2"/>
        <a:buChar char="§"/>
        <a:defRPr sz="1600" kern="1200" baseline="0">
          <a:solidFill>
            <a:schemeClr val="tx1"/>
          </a:solidFill>
          <a:latin typeface="Body Level 2"/>
          <a:ea typeface="+mn-ea"/>
          <a:cs typeface="+mn-cs"/>
        </a:defRPr>
      </a:lvl2pPr>
      <a:lvl3pPr marL="1143000" indent="-228600" algn="l" defTabSz="914400" rtl="0" eaLnBrk="1" latinLnBrk="0" hangingPunct="1">
        <a:lnSpc>
          <a:spcPct val="90000"/>
        </a:lnSpc>
        <a:spcBef>
          <a:spcPts val="500"/>
        </a:spcBef>
        <a:buClr>
          <a:schemeClr val="accent3"/>
        </a:buClr>
        <a:buSzPct val="80000"/>
        <a:buFont typeface="Courier New" panose="02070309020205020404" pitchFamily="49" charset="0"/>
        <a:buChar char="o"/>
        <a:defRPr sz="1500" kern="1200" baseline="0">
          <a:solidFill>
            <a:schemeClr val="tx1"/>
          </a:solidFill>
          <a:latin typeface="Body Level 3"/>
          <a:ea typeface="+mn-ea"/>
          <a:cs typeface="+mn-cs"/>
        </a:defRPr>
      </a:lvl3pPr>
      <a:lvl4pPr marL="1600200" indent="-228600" algn="l" defTabSz="914400" rtl="0" eaLnBrk="1" latinLnBrk="0" hangingPunct="1">
        <a:lnSpc>
          <a:spcPct val="90000"/>
        </a:lnSpc>
        <a:spcBef>
          <a:spcPts val="500"/>
        </a:spcBef>
        <a:buClr>
          <a:schemeClr val="accent3"/>
        </a:buClr>
        <a:buSzPct val="60000"/>
        <a:buFont typeface="Wingdings" panose="05000000000000000000" pitchFamily="2" charset="2"/>
        <a:buChar char="q"/>
        <a:defRPr sz="1400" kern="1200" baseline="0">
          <a:solidFill>
            <a:schemeClr val="tx1"/>
          </a:solidFill>
          <a:latin typeface="Body Level 4"/>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200" kern="1200" baseline="0">
          <a:solidFill>
            <a:schemeClr val="tx1"/>
          </a:solidFill>
          <a:latin typeface="Body Level 5"/>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4.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1.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8.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1.bin"/><Relationship Id="rId7" Type="http://schemas.openxmlformats.org/officeDocument/2006/relationships/package" Target="../embeddings/Microsoft_PowerPoint_Presentation1.pptx"/><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image" Target="../media/image1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51000" y="2085875"/>
            <a:ext cx="5316116" cy="1895575"/>
          </a:xfrm>
        </p:spPr>
        <p:txBody>
          <a:bodyPr>
            <a:normAutofit fontScale="90000"/>
          </a:bodyPr>
          <a:lstStyle/>
          <a:p>
            <a:r>
              <a:rPr lang="en-GB" sz="3200" dirty="0" smtClean="0"/>
              <a:t>Taiwan DQMF and </a:t>
            </a:r>
            <a:br>
              <a:rPr lang="en-GB" sz="3200" dirty="0" smtClean="0"/>
            </a:br>
            <a:r>
              <a:rPr lang="en-GB" sz="3200" dirty="0" smtClean="0"/>
              <a:t>remediation projects</a:t>
            </a:r>
            <a:br>
              <a:rPr lang="en-GB" sz="3200" dirty="0" smtClean="0"/>
            </a:br>
            <a:r>
              <a:rPr lang="en-GB" dirty="0" smtClean="0"/>
              <a:t/>
            </a:r>
            <a:br>
              <a:rPr lang="en-GB" dirty="0" smtClean="0"/>
            </a:br>
            <a:r>
              <a:rPr lang="en-GB" dirty="0" smtClean="0"/>
              <a:t/>
            </a:r>
            <a:br>
              <a:rPr lang="en-GB" dirty="0" smtClean="0"/>
            </a:br>
            <a:r>
              <a:rPr lang="en-GB" sz="2400" dirty="0"/>
              <a:t>- Status </a:t>
            </a:r>
            <a:r>
              <a:rPr lang="en-GB" sz="2400" dirty="0" smtClean="0"/>
              <a:t>Report</a:t>
            </a:r>
            <a:endParaRPr lang="en-GB" sz="2400" dirty="0"/>
          </a:p>
        </p:txBody>
      </p:sp>
      <p:sp>
        <p:nvSpPr>
          <p:cNvPr id="4" name="Subtitle 3"/>
          <p:cNvSpPr>
            <a:spLocks noGrp="1"/>
          </p:cNvSpPr>
          <p:nvPr>
            <p:ph type="subTitle" idx="1"/>
          </p:nvPr>
        </p:nvSpPr>
        <p:spPr>
          <a:xfrm>
            <a:off x="4531893" y="4093985"/>
            <a:ext cx="5035223" cy="726458"/>
          </a:xfrm>
        </p:spPr>
        <p:txBody>
          <a:bodyPr/>
          <a:lstStyle/>
          <a:p>
            <a:r>
              <a:rPr lang="en-GB" dirty="0" smtClean="0"/>
              <a:t>22 May 2018</a:t>
            </a:r>
          </a:p>
          <a:p>
            <a:endParaRPr lang="en-GB" dirty="0"/>
          </a:p>
        </p:txBody>
      </p:sp>
    </p:spTree>
    <p:extLst>
      <p:ext uri="{BB962C8B-B14F-4D97-AF65-F5344CB8AC3E}">
        <p14:creationId xmlns:p14="http://schemas.microsoft.com/office/powerpoint/2010/main" val="3399373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8427" y="131560"/>
            <a:ext cx="9259747" cy="702000"/>
          </a:xfrm>
        </p:spPr>
        <p:txBody>
          <a:bodyPr vert="horz" lIns="0" tIns="0" rIns="0" bIns="0" rtlCol="0" anchor="b">
            <a:normAutofit/>
          </a:bodyPr>
          <a:lstStyle/>
          <a:p>
            <a:r>
              <a:rPr lang="en-GB" altLang="zh-TW" sz="1800" b="1" dirty="0">
                <a:solidFill>
                  <a:srgbClr val="002060"/>
                </a:solidFill>
              </a:rPr>
              <a:t>RB Data Quality Management Framework</a:t>
            </a:r>
            <a:endParaRPr lang="en-GB" sz="1800" b="1" dirty="0">
              <a:solidFill>
                <a:schemeClr val="bg1">
                  <a:lumMod val="50000"/>
                </a:schemeClr>
              </a:solidFill>
            </a:endParaRPr>
          </a:p>
        </p:txBody>
      </p:sp>
      <p:sp>
        <p:nvSpPr>
          <p:cNvPr id="7" name="Content Placeholder 2"/>
          <p:cNvSpPr txBox="1">
            <a:spLocks/>
          </p:cNvSpPr>
          <p:nvPr/>
        </p:nvSpPr>
        <p:spPr>
          <a:xfrm>
            <a:off x="326363" y="1211239"/>
            <a:ext cx="8967762" cy="4548116"/>
          </a:xfrm>
          <a:prstGeom prst="rect">
            <a:avLst/>
          </a:prstGeom>
        </p:spPr>
        <p:txBody>
          <a:bodyPr vert="horz" lIns="0" tIns="0" rIns="0" bIns="0" rtlCol="0">
            <a:normAutofit/>
          </a:bodyPr>
          <a:lstStyle/>
          <a:p>
            <a:pPr>
              <a:buNone/>
            </a:pPr>
            <a:r>
              <a:rPr lang="en-GB" sz="1400" b="1" dirty="0" smtClean="0">
                <a:solidFill>
                  <a:srgbClr val="0B595D"/>
                </a:solidFill>
              </a:rPr>
              <a:t>Objectives of RB DQMF :</a:t>
            </a:r>
          </a:p>
          <a:p>
            <a:pPr>
              <a:buNone/>
            </a:pPr>
            <a:endParaRPr lang="en-GB" sz="1400" dirty="0" smtClean="0">
              <a:solidFill>
                <a:srgbClr val="0B595D"/>
              </a:solidFill>
              <a:latin typeface="+mj-lt"/>
            </a:endParaRPr>
          </a:p>
          <a:p>
            <a:pPr marL="800100" lvl="1" indent="-342900">
              <a:buFont typeface="+mj-lt"/>
              <a:buAutoNum type="arabicPeriod"/>
            </a:pPr>
            <a:r>
              <a:rPr lang="en-GB" sz="1400" dirty="0" smtClean="0">
                <a:solidFill>
                  <a:srgbClr val="0B595D"/>
                </a:solidFill>
              </a:rPr>
              <a:t>Attain compliance with DQMF (BCBS239, Tax Reporting, FCC)</a:t>
            </a: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r>
              <a:rPr lang="en-GB" sz="1400" dirty="0" smtClean="0">
                <a:solidFill>
                  <a:srgbClr val="0B595D"/>
                </a:solidFill>
              </a:rPr>
              <a:t>Reduce the residual risk of data management process</a:t>
            </a: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r>
              <a:rPr lang="en-GB" sz="1400" dirty="0" smtClean="0">
                <a:solidFill>
                  <a:srgbClr val="0B595D"/>
                </a:solidFill>
              </a:rPr>
              <a:t>Maintain continuous compliance with DQMF</a:t>
            </a:r>
          </a:p>
          <a:p>
            <a:pPr marL="800100" lvl="1" indent="-342900"/>
            <a:endParaRPr lang="en-GB" sz="1400" dirty="0" smtClean="0">
              <a:solidFill>
                <a:srgbClr val="0B595D"/>
              </a:solidFill>
            </a:endParaRPr>
          </a:p>
          <a:p>
            <a:pPr marL="342900" indent="-342900"/>
            <a:r>
              <a:rPr lang="en-GB" sz="1400" b="1" dirty="0" smtClean="0">
                <a:solidFill>
                  <a:srgbClr val="0B595D"/>
                </a:solidFill>
              </a:rPr>
              <a:t>Deliverables :</a:t>
            </a: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r>
              <a:rPr lang="en-GB" sz="1400" dirty="0" smtClean="0">
                <a:solidFill>
                  <a:srgbClr val="0B595D"/>
                </a:solidFill>
              </a:rPr>
              <a:t>Facilitate country deployment of DQMF policies and procedures</a:t>
            </a: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r>
              <a:rPr lang="en-GB" sz="1400" dirty="0" smtClean="0">
                <a:solidFill>
                  <a:srgbClr val="0B595D"/>
                </a:solidFill>
              </a:rPr>
              <a:t>Enhance the data ownership, documentation and  controls capabilities of existing teams in group and country</a:t>
            </a: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r>
              <a:rPr lang="en-GB" sz="1400" dirty="0" smtClean="0">
                <a:solidFill>
                  <a:srgbClr val="0B595D"/>
                </a:solidFill>
              </a:rPr>
              <a:t>Provide independent assurance of ownership, documentation  and controls in retail data management</a:t>
            </a: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r>
              <a:rPr lang="en-GB" sz="1400" dirty="0" smtClean="0">
                <a:solidFill>
                  <a:srgbClr val="0B595D"/>
                </a:solidFill>
              </a:rPr>
              <a:t>Integrate with Meta data tool to manage data documentation</a:t>
            </a: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endParaRPr lang="en-GB" sz="1400" dirty="0" smtClean="0">
              <a:solidFill>
                <a:srgbClr val="0B595D"/>
              </a:solidFill>
            </a:endParaRPr>
          </a:p>
        </p:txBody>
      </p:sp>
    </p:spTree>
    <p:extLst>
      <p:ext uri="{BB962C8B-B14F-4D97-AF65-F5344CB8AC3E}">
        <p14:creationId xmlns:p14="http://schemas.microsoft.com/office/powerpoint/2010/main" val="2560892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ounded Rectangle 313"/>
          <p:cNvSpPr/>
          <p:nvPr/>
        </p:nvSpPr>
        <p:spPr>
          <a:xfrm>
            <a:off x="42532" y="4930514"/>
            <a:ext cx="6810233" cy="178948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ounded Rectangle 311"/>
          <p:cNvSpPr/>
          <p:nvPr/>
        </p:nvSpPr>
        <p:spPr>
          <a:xfrm>
            <a:off x="8038533" y="1163781"/>
            <a:ext cx="1780452" cy="552864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83" name="Table 282"/>
          <p:cNvGraphicFramePr>
            <a:graphicFrameLocks noGrp="1"/>
          </p:cNvGraphicFramePr>
          <p:nvPr/>
        </p:nvGraphicFramePr>
        <p:xfrm>
          <a:off x="167685" y="5286811"/>
          <a:ext cx="1157516" cy="54864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dirty="0" smtClean="0"/>
                        <a:t>Data  Dictionary</a:t>
                      </a:r>
                      <a:endParaRPr lang="en-GB" sz="600" dirty="0"/>
                    </a:p>
                  </a:txBody>
                  <a:tcPr>
                    <a:solidFill>
                      <a:srgbClr val="00B050"/>
                    </a:solidFill>
                  </a:tcPr>
                </a:tc>
              </a:tr>
              <a:tr h="234678">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600" dirty="0" smtClean="0"/>
                        <a:t>Data definitions are clear /unambiguous in order for consumers to utilize the data</a:t>
                      </a:r>
                      <a:endParaRPr lang="en-GB" sz="600" dirty="0" smtClean="0"/>
                    </a:p>
                  </a:txBody>
                  <a:tcPr>
                    <a:solidFill>
                      <a:schemeClr val="bg1">
                        <a:lumMod val="85000"/>
                      </a:schemeClr>
                    </a:solidFill>
                  </a:tcPr>
                </a:tc>
              </a:tr>
            </a:tbl>
          </a:graphicData>
        </a:graphic>
      </p:graphicFrame>
      <p:sp>
        <p:nvSpPr>
          <p:cNvPr id="4" name="Title 1"/>
          <p:cNvSpPr>
            <a:spLocks noGrp="1"/>
          </p:cNvSpPr>
          <p:nvPr>
            <p:ph type="title"/>
          </p:nvPr>
        </p:nvSpPr>
        <p:spPr>
          <a:xfrm>
            <a:off x="78427" y="131560"/>
            <a:ext cx="9259747" cy="702000"/>
          </a:xfrm>
        </p:spPr>
        <p:txBody>
          <a:bodyPr vert="horz" lIns="0" tIns="0" rIns="0" bIns="0" rtlCol="0" anchor="b">
            <a:normAutofit/>
          </a:bodyPr>
          <a:lstStyle/>
          <a:p>
            <a:r>
              <a:rPr lang="en-GB" sz="1800" b="1" dirty="0" smtClean="0">
                <a:solidFill>
                  <a:srgbClr val="002060"/>
                </a:solidFill>
              </a:rPr>
              <a:t>RB Data Quality Management Framework</a:t>
            </a:r>
            <a:endParaRPr lang="en-GB" sz="1800" b="1" dirty="0">
              <a:solidFill>
                <a:schemeClr val="bg1">
                  <a:lumMod val="50000"/>
                </a:schemeClr>
              </a:solidFill>
            </a:endParaRPr>
          </a:p>
        </p:txBody>
      </p:sp>
      <p:graphicFrame>
        <p:nvGraphicFramePr>
          <p:cNvPr id="172" name="Table 171"/>
          <p:cNvGraphicFramePr>
            <a:graphicFrameLocks noGrp="1"/>
          </p:cNvGraphicFramePr>
          <p:nvPr/>
        </p:nvGraphicFramePr>
        <p:xfrm>
          <a:off x="1503582" y="6010209"/>
          <a:ext cx="1157516" cy="64008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dirty="0" smtClean="0"/>
                        <a:t>Manual</a:t>
                      </a:r>
                      <a:r>
                        <a:rPr lang="en-GB" sz="600" baseline="0" dirty="0" smtClean="0"/>
                        <a:t> Controls</a:t>
                      </a:r>
                      <a:endParaRPr lang="en-GB" sz="600" dirty="0"/>
                    </a:p>
                  </a:txBody>
                  <a:tcPr>
                    <a:solidFill>
                      <a:srgbClr val="00B050"/>
                    </a:solidFill>
                  </a:tcPr>
                </a:tc>
              </a:tr>
              <a:tr h="234678">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600" dirty="0" smtClean="0"/>
                        <a:t>Ensure adequate approval mechanism is in place for data that is manually input, modified or amended</a:t>
                      </a:r>
                      <a:endParaRPr lang="en-GB" sz="600" dirty="0" smtClean="0"/>
                    </a:p>
                  </a:txBody>
                  <a:tcPr>
                    <a:solidFill>
                      <a:schemeClr val="bg1">
                        <a:lumMod val="85000"/>
                      </a:schemeClr>
                    </a:solidFill>
                  </a:tcPr>
                </a:tc>
              </a:tr>
            </a:tbl>
          </a:graphicData>
        </a:graphic>
      </p:graphicFrame>
      <p:sp>
        <p:nvSpPr>
          <p:cNvPr id="236" name="TextBox 235"/>
          <p:cNvSpPr txBox="1"/>
          <p:nvPr/>
        </p:nvSpPr>
        <p:spPr>
          <a:xfrm>
            <a:off x="503695" y="1380861"/>
            <a:ext cx="1645920" cy="230832"/>
          </a:xfrm>
          <a:prstGeom prst="rect">
            <a:avLst/>
          </a:prstGeom>
          <a:solidFill>
            <a:srgbClr val="1153BD">
              <a:alpha val="17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sz="900" b="1" dirty="0" smtClean="0"/>
              <a:t>Origination</a:t>
            </a:r>
          </a:p>
        </p:txBody>
      </p:sp>
      <p:sp>
        <p:nvSpPr>
          <p:cNvPr id="239" name="TextBox 238"/>
          <p:cNvSpPr txBox="1"/>
          <p:nvPr/>
        </p:nvSpPr>
        <p:spPr>
          <a:xfrm>
            <a:off x="3453317" y="1380861"/>
            <a:ext cx="1645920" cy="230832"/>
          </a:xfrm>
          <a:prstGeom prst="rect">
            <a:avLst/>
          </a:prstGeom>
          <a:solidFill>
            <a:srgbClr val="1153BD">
              <a:alpha val="17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sz="900" b="1" dirty="0" smtClean="0"/>
              <a:t>Transaction Processing</a:t>
            </a:r>
          </a:p>
        </p:txBody>
      </p:sp>
      <p:sp>
        <p:nvSpPr>
          <p:cNvPr id="240" name="TextBox 239"/>
          <p:cNvSpPr txBox="1"/>
          <p:nvPr/>
        </p:nvSpPr>
        <p:spPr>
          <a:xfrm>
            <a:off x="6236033" y="1380861"/>
            <a:ext cx="1554480" cy="230832"/>
          </a:xfrm>
          <a:prstGeom prst="rect">
            <a:avLst/>
          </a:prstGeom>
          <a:solidFill>
            <a:srgbClr val="1153BD">
              <a:alpha val="17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sz="900" b="1" dirty="0" smtClean="0"/>
              <a:t>Downstream</a:t>
            </a:r>
          </a:p>
        </p:txBody>
      </p:sp>
      <p:graphicFrame>
        <p:nvGraphicFramePr>
          <p:cNvPr id="247" name="Table 246"/>
          <p:cNvGraphicFramePr>
            <a:graphicFrameLocks noGrp="1"/>
          </p:cNvGraphicFramePr>
          <p:nvPr/>
        </p:nvGraphicFramePr>
        <p:xfrm>
          <a:off x="4175376" y="6010209"/>
          <a:ext cx="1157516" cy="64008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dirty="0" smtClean="0"/>
                        <a:t>Data</a:t>
                      </a:r>
                      <a:r>
                        <a:rPr lang="en-GB" sz="600" baseline="0" dirty="0" smtClean="0"/>
                        <a:t> SLA</a:t>
                      </a:r>
                      <a:endParaRPr lang="en-GB" sz="600" dirty="0"/>
                    </a:p>
                  </a:txBody>
                  <a:tcPr>
                    <a:solidFill>
                      <a:srgbClr val="00B050"/>
                    </a:solidFill>
                  </a:tcPr>
                </a:tc>
              </a:tr>
              <a:tr h="234678">
                <a:tc>
                  <a:txBody>
                    <a:bodyPr/>
                    <a:lstStyle/>
                    <a:p>
                      <a:r>
                        <a:rPr lang="en-US" sz="600" dirty="0" smtClean="0"/>
                        <a:t>Agreement between data consumer &amp; provider for the use of data within specific parameters</a:t>
                      </a:r>
                      <a:endParaRPr lang="en-GB" sz="600" dirty="0"/>
                    </a:p>
                  </a:txBody>
                  <a:tcPr>
                    <a:solidFill>
                      <a:schemeClr val="bg1">
                        <a:lumMod val="85000"/>
                      </a:schemeClr>
                    </a:solidFill>
                  </a:tcPr>
                </a:tc>
              </a:tr>
            </a:tbl>
          </a:graphicData>
        </a:graphic>
      </p:graphicFrame>
      <p:graphicFrame>
        <p:nvGraphicFramePr>
          <p:cNvPr id="251" name="Table 250"/>
          <p:cNvGraphicFramePr>
            <a:graphicFrameLocks noGrp="1"/>
          </p:cNvGraphicFramePr>
          <p:nvPr/>
        </p:nvGraphicFramePr>
        <p:xfrm>
          <a:off x="2839479" y="6010209"/>
          <a:ext cx="1157516" cy="64008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dirty="0" smtClean="0"/>
                        <a:t>Data Profiling</a:t>
                      </a:r>
                      <a:endParaRPr lang="en-GB" sz="600" dirty="0"/>
                    </a:p>
                  </a:txBody>
                  <a:tcPr>
                    <a:solidFill>
                      <a:srgbClr val="00B050"/>
                    </a:solidFill>
                  </a:tcPr>
                </a:tc>
              </a:tr>
              <a:tr h="234678">
                <a:tc>
                  <a:txBody>
                    <a:bodyPr/>
                    <a:lstStyle/>
                    <a:p>
                      <a:r>
                        <a:rPr lang="en-US" sz="600" dirty="0" smtClean="0"/>
                        <a:t>Ensure quality of data with retail system is within prescribed quality parameters</a:t>
                      </a:r>
                      <a:endParaRPr lang="en-GB" sz="600" dirty="0"/>
                    </a:p>
                  </a:txBody>
                  <a:tcPr>
                    <a:solidFill>
                      <a:schemeClr val="bg1">
                        <a:lumMod val="85000"/>
                      </a:schemeClr>
                    </a:solidFill>
                  </a:tcPr>
                </a:tc>
              </a:tr>
            </a:tbl>
          </a:graphicData>
        </a:graphic>
      </p:graphicFrame>
      <p:graphicFrame>
        <p:nvGraphicFramePr>
          <p:cNvPr id="255" name="Table 254"/>
          <p:cNvGraphicFramePr>
            <a:graphicFrameLocks noGrp="1"/>
          </p:cNvGraphicFramePr>
          <p:nvPr/>
        </p:nvGraphicFramePr>
        <p:xfrm>
          <a:off x="8134066" y="2363715"/>
          <a:ext cx="1631504" cy="1554480"/>
        </p:xfrm>
        <a:graphic>
          <a:graphicData uri="http://schemas.openxmlformats.org/drawingml/2006/table">
            <a:tbl>
              <a:tblPr firstRow="1" bandRow="1">
                <a:tableStyleId>{5C22544A-7EE6-4342-B048-85BDC9FD1C3A}</a:tableStyleId>
              </a:tblPr>
              <a:tblGrid>
                <a:gridCol w="1631504"/>
              </a:tblGrid>
              <a:tr h="0">
                <a:tc>
                  <a:txBody>
                    <a:bodyPr/>
                    <a:lstStyle/>
                    <a:p>
                      <a:pPr algn="ctr"/>
                      <a:r>
                        <a:rPr lang="en-GB" sz="600" dirty="0" smtClean="0"/>
                        <a:t>Data Feeds/ Manual Uploads</a:t>
                      </a:r>
                      <a:endParaRPr lang="en-GB" sz="600" dirty="0"/>
                    </a:p>
                  </a:txBody>
                  <a:tcPr>
                    <a:solidFill>
                      <a:schemeClr val="accent5">
                        <a:lumMod val="50000"/>
                      </a:schemeClr>
                    </a:solidFill>
                  </a:tcPr>
                </a:tc>
              </a:tr>
              <a:tr h="234678">
                <a:tc>
                  <a:txBody>
                    <a:bodyPr/>
                    <a:lstStyle/>
                    <a:p>
                      <a:pPr algn="l"/>
                      <a:r>
                        <a:rPr lang="en-GB" sz="700" b="1" dirty="0" smtClean="0">
                          <a:solidFill>
                            <a:schemeClr val="tx1">
                              <a:lumMod val="95000"/>
                              <a:lumOff val="5000"/>
                            </a:schemeClr>
                          </a:solidFill>
                          <a:latin typeface="Arial Narrow" pitchFamily="34" charset="0"/>
                        </a:rPr>
                        <a:t>PF1.2</a:t>
                      </a:r>
                      <a:r>
                        <a:rPr lang="en-GB" sz="700" b="0" baseline="0" dirty="0" smtClean="0">
                          <a:solidFill>
                            <a:schemeClr val="tx1">
                              <a:lumMod val="95000"/>
                              <a:lumOff val="5000"/>
                            </a:schemeClr>
                          </a:solidFill>
                          <a:latin typeface="Arial Narrow" pitchFamily="34" charset="0"/>
                        </a:rPr>
                        <a:t> : </a:t>
                      </a:r>
                      <a:r>
                        <a:rPr lang="en-US" sz="700" b="0" dirty="0" smtClean="0">
                          <a:solidFill>
                            <a:schemeClr val="tx1">
                              <a:lumMod val="95000"/>
                              <a:lumOff val="5000"/>
                            </a:schemeClr>
                          </a:solidFill>
                          <a:latin typeface="Arial Narrow" pitchFamily="34" charset="0"/>
                        </a:rPr>
                        <a:t>Did not include all relevant &amp; correct upstream sources</a:t>
                      </a:r>
                    </a:p>
                    <a:p>
                      <a:pPr algn="l"/>
                      <a:r>
                        <a:rPr lang="en-US" sz="700" b="1" dirty="0" smtClean="0">
                          <a:solidFill>
                            <a:schemeClr val="tx1">
                              <a:lumMod val="95000"/>
                              <a:lumOff val="5000"/>
                            </a:schemeClr>
                          </a:solidFill>
                          <a:latin typeface="Arial Narrow" pitchFamily="34" charset="0"/>
                        </a:rPr>
                        <a:t>PF1.3/1.4: </a:t>
                      </a:r>
                      <a:r>
                        <a:rPr lang="en-US" sz="700" b="1" baseline="0" dirty="0" smtClean="0">
                          <a:solidFill>
                            <a:schemeClr val="tx1">
                              <a:lumMod val="95000"/>
                              <a:lumOff val="5000"/>
                            </a:schemeClr>
                          </a:solidFill>
                          <a:latin typeface="Arial Narrow" pitchFamily="34" charset="0"/>
                        </a:rPr>
                        <a:t> </a:t>
                      </a:r>
                      <a:r>
                        <a:rPr lang="en-US" sz="700" b="0" dirty="0" smtClean="0">
                          <a:solidFill>
                            <a:schemeClr val="tx1">
                              <a:lumMod val="95000"/>
                              <a:lumOff val="5000"/>
                            </a:schemeClr>
                          </a:solidFill>
                          <a:latin typeface="Arial Narrow" pitchFamily="34" charset="0"/>
                        </a:rPr>
                        <a:t>Did not include all of the correct CDE/ Columns</a:t>
                      </a:r>
                    </a:p>
                    <a:p>
                      <a:pPr algn="l"/>
                      <a:r>
                        <a:rPr lang="en-US" sz="700" b="1" dirty="0" smtClean="0">
                          <a:solidFill>
                            <a:schemeClr val="tx1">
                              <a:lumMod val="95000"/>
                              <a:lumOff val="5000"/>
                            </a:schemeClr>
                          </a:solidFill>
                          <a:latin typeface="Arial Narrow" pitchFamily="34" charset="0"/>
                        </a:rPr>
                        <a:t>PF1.6: </a:t>
                      </a:r>
                      <a:r>
                        <a:rPr lang="en-US" sz="700" b="0" dirty="0" smtClean="0">
                          <a:solidFill>
                            <a:schemeClr val="tx1">
                              <a:lumMod val="95000"/>
                              <a:lumOff val="5000"/>
                            </a:schemeClr>
                          </a:solidFill>
                          <a:latin typeface="Arial Narrow" pitchFamily="34" charset="0"/>
                        </a:rPr>
                        <a:t>Data is used without agreement / permission from the data custodian of the upstream system </a:t>
                      </a:r>
                    </a:p>
                    <a:p>
                      <a:pPr algn="l"/>
                      <a:r>
                        <a:rPr lang="en-US" sz="700" b="1" dirty="0" smtClean="0">
                          <a:solidFill>
                            <a:schemeClr val="tx1">
                              <a:lumMod val="95000"/>
                              <a:lumOff val="5000"/>
                            </a:schemeClr>
                          </a:solidFill>
                          <a:latin typeface="Arial Narrow" pitchFamily="34" charset="0"/>
                        </a:rPr>
                        <a:t>PF1.7: </a:t>
                      </a:r>
                      <a:r>
                        <a:rPr lang="en-US" sz="700" b="0" dirty="0" smtClean="0">
                          <a:solidFill>
                            <a:schemeClr val="tx1">
                              <a:lumMod val="95000"/>
                              <a:lumOff val="5000"/>
                            </a:schemeClr>
                          </a:solidFill>
                          <a:latin typeface="Arial Narrow" pitchFamily="34" charset="0"/>
                        </a:rPr>
                        <a:t>Feeds did not include all relevant records from upstream source</a:t>
                      </a:r>
                    </a:p>
                    <a:p>
                      <a:pPr algn="l"/>
                      <a:r>
                        <a:rPr lang="en-GB" sz="700" b="1" dirty="0" smtClean="0">
                          <a:solidFill>
                            <a:schemeClr val="tx1">
                              <a:lumMod val="95000"/>
                              <a:lumOff val="5000"/>
                            </a:schemeClr>
                          </a:solidFill>
                          <a:latin typeface="Arial Narrow" pitchFamily="34" charset="0"/>
                        </a:rPr>
                        <a:t>PF1.9: </a:t>
                      </a:r>
                      <a:r>
                        <a:rPr lang="en-US" sz="700" b="0" dirty="0" smtClean="0">
                          <a:solidFill>
                            <a:schemeClr val="tx1">
                              <a:lumMod val="95000"/>
                              <a:lumOff val="5000"/>
                            </a:schemeClr>
                          </a:solidFill>
                          <a:latin typeface="Arial Narrow" pitchFamily="34" charset="0"/>
                        </a:rPr>
                        <a:t>Changes are made to the feed, format or usage  of the CDE without assessing impact on downstream</a:t>
                      </a:r>
                      <a:endParaRPr lang="en-GB" sz="700" b="0" dirty="0">
                        <a:solidFill>
                          <a:schemeClr val="tx1">
                            <a:lumMod val="95000"/>
                            <a:lumOff val="5000"/>
                          </a:schemeClr>
                        </a:solidFill>
                        <a:latin typeface="Arial Narrow" pitchFamily="34" charset="0"/>
                      </a:endParaRPr>
                    </a:p>
                  </a:txBody>
                  <a:tcPr>
                    <a:solidFill>
                      <a:schemeClr val="bg1">
                        <a:lumMod val="85000"/>
                      </a:schemeClr>
                    </a:solidFill>
                  </a:tcPr>
                </a:tc>
              </a:tr>
            </a:tbl>
          </a:graphicData>
        </a:graphic>
      </p:graphicFrame>
      <p:graphicFrame>
        <p:nvGraphicFramePr>
          <p:cNvPr id="107" name="Table 106"/>
          <p:cNvGraphicFramePr>
            <a:graphicFrameLocks noGrp="1"/>
          </p:cNvGraphicFramePr>
          <p:nvPr/>
        </p:nvGraphicFramePr>
        <p:xfrm>
          <a:off x="1503582" y="5286811"/>
          <a:ext cx="1157516" cy="54864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dirty="0" smtClean="0"/>
                        <a:t>Data Flow/ Lineage</a:t>
                      </a:r>
                      <a:endParaRPr lang="en-GB" sz="600" dirty="0"/>
                    </a:p>
                  </a:txBody>
                  <a:tcPr>
                    <a:solidFill>
                      <a:srgbClr val="00B050"/>
                    </a:solidFill>
                  </a:tcPr>
                </a:tc>
              </a:tr>
              <a:tr h="234678">
                <a:tc>
                  <a:txBody>
                    <a:bodyPr/>
                    <a:lstStyle/>
                    <a:p>
                      <a:r>
                        <a:rPr lang="en-US" sz="600" dirty="0" smtClean="0"/>
                        <a:t>Document flow of data from data capture to data warehouse layer</a:t>
                      </a:r>
                      <a:endParaRPr lang="en-GB" sz="600" dirty="0"/>
                    </a:p>
                  </a:txBody>
                  <a:tcPr>
                    <a:solidFill>
                      <a:schemeClr val="bg1">
                        <a:lumMod val="85000"/>
                      </a:schemeClr>
                    </a:solidFill>
                  </a:tcPr>
                </a:tc>
              </a:tr>
            </a:tbl>
          </a:graphicData>
        </a:graphic>
      </p:graphicFrame>
      <p:graphicFrame>
        <p:nvGraphicFramePr>
          <p:cNvPr id="111" name="Table 110"/>
          <p:cNvGraphicFramePr>
            <a:graphicFrameLocks noGrp="1"/>
          </p:cNvGraphicFramePr>
          <p:nvPr/>
        </p:nvGraphicFramePr>
        <p:xfrm>
          <a:off x="167685" y="6010209"/>
          <a:ext cx="1157516" cy="64008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baseline="0" dirty="0" smtClean="0"/>
                        <a:t>OLA</a:t>
                      </a:r>
                      <a:endParaRPr lang="en-GB" sz="600" dirty="0"/>
                    </a:p>
                  </a:txBody>
                  <a:tcPr>
                    <a:solidFill>
                      <a:srgbClr val="00B050"/>
                    </a:solidFill>
                  </a:tcPr>
                </a:tc>
              </a:tr>
              <a:tr h="234678">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600" dirty="0" smtClean="0"/>
                        <a:t>Ensure data is provided to consumer/user of data within the frequency required for their business</a:t>
                      </a:r>
                      <a:endParaRPr lang="en-GB" sz="600" dirty="0" smtClean="0"/>
                    </a:p>
                  </a:txBody>
                  <a:tcPr>
                    <a:solidFill>
                      <a:schemeClr val="bg1">
                        <a:lumMod val="85000"/>
                      </a:schemeClr>
                    </a:solidFill>
                  </a:tcPr>
                </a:tc>
              </a:tr>
            </a:tbl>
          </a:graphicData>
        </a:graphic>
      </p:graphicFrame>
      <p:graphicFrame>
        <p:nvGraphicFramePr>
          <p:cNvPr id="112" name="Table 111"/>
          <p:cNvGraphicFramePr>
            <a:graphicFrameLocks noGrp="1"/>
          </p:cNvGraphicFramePr>
          <p:nvPr/>
        </p:nvGraphicFramePr>
        <p:xfrm>
          <a:off x="4175376" y="5286811"/>
          <a:ext cx="1157516" cy="64008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baseline="0" dirty="0" smtClean="0"/>
                        <a:t>Ops Recon Control</a:t>
                      </a:r>
                      <a:endParaRPr lang="en-GB" sz="600" dirty="0"/>
                    </a:p>
                  </a:txBody>
                  <a:tcPr>
                    <a:solidFill>
                      <a:srgbClr val="00B050"/>
                    </a:solidFill>
                  </a:tcPr>
                </a:tc>
              </a:tr>
              <a:tr h="234678">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600" dirty="0" smtClean="0"/>
                        <a:t>Ensure completeness of data flow between upstream systems to downstream warehouse (no</a:t>
                      </a:r>
                      <a:r>
                        <a:rPr lang="en-US" sz="600" baseline="0" dirty="0" smtClean="0"/>
                        <a:t> data loss)</a:t>
                      </a:r>
                      <a:endParaRPr lang="en-US" sz="800" b="0" i="0" u="none" strike="noStrike" baseline="0" dirty="0" smtClean="0">
                        <a:solidFill>
                          <a:srgbClr val="000000"/>
                        </a:solidFill>
                        <a:latin typeface="Arial" pitchFamily="34" charset="0"/>
                        <a:cs typeface="Arial" pitchFamily="34" charset="0"/>
                      </a:endParaRPr>
                    </a:p>
                  </a:txBody>
                  <a:tcPr>
                    <a:solidFill>
                      <a:schemeClr val="bg1">
                        <a:lumMod val="85000"/>
                      </a:schemeClr>
                    </a:solidFill>
                  </a:tcPr>
                </a:tc>
              </a:tr>
            </a:tbl>
          </a:graphicData>
        </a:graphic>
      </p:graphicFrame>
      <p:graphicFrame>
        <p:nvGraphicFramePr>
          <p:cNvPr id="128" name="Table 127"/>
          <p:cNvGraphicFramePr>
            <a:graphicFrameLocks noGrp="1"/>
          </p:cNvGraphicFramePr>
          <p:nvPr/>
        </p:nvGraphicFramePr>
        <p:xfrm>
          <a:off x="2839479" y="5286811"/>
          <a:ext cx="1157516" cy="64008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dirty="0" smtClean="0"/>
                        <a:t>Ref.</a:t>
                      </a:r>
                      <a:r>
                        <a:rPr lang="en-GB" sz="600" baseline="0" dirty="0" smtClean="0"/>
                        <a:t> Data Management</a:t>
                      </a:r>
                      <a:endParaRPr lang="en-GB" sz="600" dirty="0"/>
                    </a:p>
                  </a:txBody>
                  <a:tcPr>
                    <a:solidFill>
                      <a:srgbClr val="00B050"/>
                    </a:solidFill>
                  </a:tcPr>
                </a:tc>
              </a:tr>
              <a:tr h="234678">
                <a:tc>
                  <a:txBody>
                    <a:bodyPr/>
                    <a:lstStyle/>
                    <a:p>
                      <a:r>
                        <a:rPr lang="en-US" sz="600" dirty="0" smtClean="0"/>
                        <a:t>Ensure that reference data elements in TP systems have a consistent definition and use</a:t>
                      </a:r>
                      <a:endParaRPr lang="en-GB" sz="600" dirty="0"/>
                    </a:p>
                  </a:txBody>
                  <a:tcPr>
                    <a:solidFill>
                      <a:schemeClr val="bg1">
                        <a:lumMod val="85000"/>
                      </a:schemeClr>
                    </a:solidFill>
                  </a:tcPr>
                </a:tc>
              </a:tr>
            </a:tbl>
          </a:graphicData>
        </a:graphic>
      </p:graphicFrame>
      <p:graphicFrame>
        <p:nvGraphicFramePr>
          <p:cNvPr id="149" name="Table 148"/>
          <p:cNvGraphicFramePr>
            <a:graphicFrameLocks noGrp="1"/>
          </p:cNvGraphicFramePr>
          <p:nvPr/>
        </p:nvGraphicFramePr>
        <p:xfrm>
          <a:off x="5504647" y="5286811"/>
          <a:ext cx="1157516" cy="64008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dirty="0" smtClean="0"/>
                        <a:t>FS &amp; Derivation Logic</a:t>
                      </a:r>
                      <a:endParaRPr lang="en-GB" sz="600" dirty="0"/>
                    </a:p>
                  </a:txBody>
                  <a:tcPr>
                    <a:solidFill>
                      <a:srgbClr val="00B050"/>
                    </a:solidFill>
                  </a:tcPr>
                </a:tc>
              </a:tr>
              <a:tr h="234678">
                <a:tc>
                  <a:txBody>
                    <a:bodyPr/>
                    <a:lstStyle/>
                    <a:p>
                      <a:r>
                        <a:rPr lang="en-US" sz="600" dirty="0" smtClean="0"/>
                        <a:t>Ensure quality of data with retail system is within prescribed quality parameters</a:t>
                      </a:r>
                      <a:endParaRPr lang="en-GB" sz="600" dirty="0"/>
                    </a:p>
                  </a:txBody>
                  <a:tcPr>
                    <a:solidFill>
                      <a:schemeClr val="bg1">
                        <a:lumMod val="85000"/>
                      </a:schemeClr>
                    </a:solidFill>
                  </a:tcPr>
                </a:tc>
              </a:tr>
            </a:tbl>
          </a:graphicData>
        </a:graphic>
      </p:graphicFrame>
      <p:sp>
        <p:nvSpPr>
          <p:cNvPr id="130" name="Flowchart: Magnetic Disk 129"/>
          <p:cNvSpPr/>
          <p:nvPr/>
        </p:nvSpPr>
        <p:spPr>
          <a:xfrm>
            <a:off x="3480856" y="2257762"/>
            <a:ext cx="1540693" cy="1907372"/>
          </a:xfrm>
          <a:prstGeom prst="flowChartMagneticDisk">
            <a:avLst/>
          </a:prstGeom>
          <a:solidFill>
            <a:schemeClr val="accent3">
              <a:lumMod val="50000"/>
              <a:alpha val="24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err="1" smtClean="0">
                <a:solidFill>
                  <a:schemeClr val="tx1"/>
                </a:solidFill>
              </a:rPr>
              <a:t>eBBS</a:t>
            </a:r>
            <a:endParaRPr lang="en-GB" sz="800" b="1" dirty="0" smtClean="0">
              <a:solidFill>
                <a:schemeClr val="tx1"/>
              </a:solidFill>
            </a:endParaRPr>
          </a:p>
          <a:p>
            <a:pPr algn="ctr"/>
            <a:r>
              <a:rPr lang="en-GB" sz="800" b="1" dirty="0" smtClean="0">
                <a:solidFill>
                  <a:schemeClr val="tx1"/>
                </a:solidFill>
              </a:rPr>
              <a:t>Singapore</a:t>
            </a:r>
          </a:p>
          <a:p>
            <a:pPr algn="ctr"/>
            <a:endParaRPr lang="en-GB" sz="800" b="1" dirty="0" smtClean="0"/>
          </a:p>
          <a:p>
            <a:pPr algn="ctr"/>
            <a:endParaRPr lang="en-GB" sz="800" b="1" dirty="0" smtClean="0"/>
          </a:p>
          <a:p>
            <a:pPr algn="ctr"/>
            <a:endParaRPr lang="en-GB" sz="800" b="1" dirty="0" smtClean="0"/>
          </a:p>
          <a:p>
            <a:pPr algn="ctr"/>
            <a:endParaRPr lang="en-GB" sz="800" b="1" dirty="0" smtClean="0"/>
          </a:p>
          <a:p>
            <a:pPr algn="ctr"/>
            <a:endParaRPr lang="en-GB" sz="800" b="1" dirty="0" smtClean="0"/>
          </a:p>
          <a:p>
            <a:pPr algn="ctr"/>
            <a:endParaRPr lang="en-GB" sz="800" b="1" dirty="0" smtClean="0"/>
          </a:p>
          <a:p>
            <a:pPr algn="ctr"/>
            <a:endParaRPr lang="en-GB" sz="800" b="1" dirty="0" smtClean="0"/>
          </a:p>
          <a:p>
            <a:pPr algn="ctr"/>
            <a:endParaRPr lang="en-GB" sz="800" b="1" dirty="0" smtClean="0"/>
          </a:p>
          <a:p>
            <a:pPr algn="ctr"/>
            <a:endParaRPr lang="en-GB" sz="800" b="1" dirty="0" smtClean="0"/>
          </a:p>
          <a:p>
            <a:pPr algn="ctr"/>
            <a:endParaRPr lang="en-GB" sz="800" b="1" dirty="0" smtClean="0"/>
          </a:p>
          <a:p>
            <a:pPr algn="ctr"/>
            <a:endParaRPr lang="en-GB" sz="800" b="1" dirty="0" smtClean="0"/>
          </a:p>
        </p:txBody>
      </p:sp>
      <p:sp>
        <p:nvSpPr>
          <p:cNvPr id="131" name="Flowchart: Magnetic Disk 130"/>
          <p:cNvSpPr/>
          <p:nvPr/>
        </p:nvSpPr>
        <p:spPr>
          <a:xfrm>
            <a:off x="5696740" y="2731294"/>
            <a:ext cx="1005840" cy="822960"/>
          </a:xfrm>
          <a:prstGeom prst="flowChartMagneticDisk">
            <a:avLst/>
          </a:prstGeom>
          <a:solidFill>
            <a:schemeClr val="accent3">
              <a:lumMod val="50000"/>
              <a:alpha val="24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tx1"/>
                </a:solidFill>
              </a:rPr>
              <a:t>PDW</a:t>
            </a:r>
            <a:endParaRPr lang="en-GB" sz="600" b="1" dirty="0" smtClean="0">
              <a:solidFill>
                <a:schemeClr val="tx1"/>
              </a:solidFill>
            </a:endParaRPr>
          </a:p>
          <a:p>
            <a:pPr algn="ctr"/>
            <a:r>
              <a:rPr lang="en-GB" sz="600" b="1" dirty="0" smtClean="0">
                <a:solidFill>
                  <a:schemeClr val="tx1"/>
                </a:solidFill>
              </a:rPr>
              <a:t>Singapore</a:t>
            </a:r>
          </a:p>
        </p:txBody>
      </p:sp>
      <p:sp>
        <p:nvSpPr>
          <p:cNvPr id="134" name="Right Arrow 133"/>
          <p:cNvSpPr/>
          <p:nvPr/>
        </p:nvSpPr>
        <p:spPr>
          <a:xfrm>
            <a:off x="5185763" y="3102082"/>
            <a:ext cx="440193" cy="209437"/>
          </a:xfrm>
          <a:prstGeom prst="rightArrow">
            <a:avLst/>
          </a:prstGeom>
          <a:solidFill>
            <a:srgbClr val="92D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a:blip r:embed="rId2" cstate="print"/>
          <a:srcRect/>
          <a:stretch>
            <a:fillRect/>
          </a:stretch>
        </p:blipFill>
        <p:spPr bwMode="auto">
          <a:xfrm>
            <a:off x="133349" y="2903139"/>
            <a:ext cx="379449" cy="621132"/>
          </a:xfrm>
          <a:prstGeom prst="rect">
            <a:avLst/>
          </a:prstGeom>
          <a:noFill/>
          <a:ln w="9525">
            <a:noFill/>
            <a:miter lim="800000"/>
            <a:headEnd/>
            <a:tailEnd/>
          </a:ln>
          <a:effectLst/>
        </p:spPr>
      </p:pic>
      <p:sp>
        <p:nvSpPr>
          <p:cNvPr id="135" name="Right Arrow 134"/>
          <p:cNvSpPr/>
          <p:nvPr/>
        </p:nvSpPr>
        <p:spPr>
          <a:xfrm>
            <a:off x="2980666" y="3071718"/>
            <a:ext cx="365760" cy="137160"/>
          </a:xfrm>
          <a:prstGeom prst="rightArrow">
            <a:avLst/>
          </a:prstGeom>
          <a:solidFill>
            <a:srgbClr val="92D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Flowchart: Multidocument 135"/>
          <p:cNvSpPr/>
          <p:nvPr/>
        </p:nvSpPr>
        <p:spPr>
          <a:xfrm>
            <a:off x="2220930" y="3734485"/>
            <a:ext cx="548640" cy="365760"/>
          </a:xfrm>
          <a:prstGeom prst="flowChartMultidocumen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tx2">
                    <a:lumMod val="50000"/>
                  </a:schemeClr>
                </a:solidFill>
              </a:rPr>
              <a:t>MFU</a:t>
            </a:r>
            <a:endParaRPr lang="en-GB" sz="700" b="1" dirty="0">
              <a:solidFill>
                <a:schemeClr val="tx2">
                  <a:lumMod val="50000"/>
                </a:schemeClr>
              </a:solidFill>
            </a:endParaRPr>
          </a:p>
        </p:txBody>
      </p:sp>
      <p:cxnSp>
        <p:nvCxnSpPr>
          <p:cNvPr id="138" name="Straight Arrow Connector 137"/>
          <p:cNvCxnSpPr/>
          <p:nvPr/>
        </p:nvCxnSpPr>
        <p:spPr>
          <a:xfrm flipV="1">
            <a:off x="6724650" y="2714625"/>
            <a:ext cx="182880" cy="142875"/>
          </a:xfrm>
          <a:prstGeom prst="straightConnector1">
            <a:avLst/>
          </a:prstGeom>
          <a:ln>
            <a:solidFill>
              <a:srgbClr val="69BE28"/>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31" idx="4"/>
            <a:endCxn id="217" idx="1"/>
          </p:cNvCxnSpPr>
          <p:nvPr/>
        </p:nvCxnSpPr>
        <p:spPr>
          <a:xfrm>
            <a:off x="6702580" y="3142774"/>
            <a:ext cx="264257" cy="3502"/>
          </a:xfrm>
          <a:prstGeom prst="straightConnector1">
            <a:avLst/>
          </a:prstGeom>
          <a:ln>
            <a:solidFill>
              <a:srgbClr val="69BE28"/>
            </a:solidFill>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6715125" y="3448050"/>
            <a:ext cx="182880" cy="117395"/>
          </a:xfrm>
          <a:prstGeom prst="straightConnector1">
            <a:avLst/>
          </a:prstGeom>
          <a:ln>
            <a:solidFill>
              <a:srgbClr val="69BE28"/>
            </a:solidFill>
            <a:tailEnd type="arrow"/>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2585609" y="2938979"/>
            <a:ext cx="1005840" cy="276999"/>
          </a:xfrm>
          <a:prstGeom prst="rect">
            <a:avLst/>
          </a:prstGeom>
          <a:noFill/>
          <a:ln>
            <a:noFill/>
          </a:ln>
        </p:spPr>
        <p:txBody>
          <a:bodyPr wrap="square" rtlCol="0">
            <a:spAutoFit/>
          </a:bodyPr>
          <a:lstStyle/>
          <a:p>
            <a:r>
              <a:rPr lang="en-GB" sz="600" dirty="0" smtClean="0"/>
              <a:t>Manual Input/Override</a:t>
            </a:r>
            <a:endParaRPr lang="en-GB" sz="600" dirty="0"/>
          </a:p>
        </p:txBody>
      </p:sp>
      <p:sp>
        <p:nvSpPr>
          <p:cNvPr id="152" name="TextBox 151"/>
          <p:cNvSpPr txBox="1"/>
          <p:nvPr/>
        </p:nvSpPr>
        <p:spPr>
          <a:xfrm>
            <a:off x="2585609" y="2352160"/>
            <a:ext cx="1005840" cy="184666"/>
          </a:xfrm>
          <a:prstGeom prst="rect">
            <a:avLst/>
          </a:prstGeom>
          <a:noFill/>
          <a:ln>
            <a:noFill/>
          </a:ln>
        </p:spPr>
        <p:txBody>
          <a:bodyPr wrap="square" rtlCol="0">
            <a:spAutoFit/>
          </a:bodyPr>
          <a:lstStyle/>
          <a:p>
            <a:r>
              <a:rPr lang="en-GB" sz="600" dirty="0" smtClean="0"/>
              <a:t>Data feeds (Interfaces)</a:t>
            </a:r>
            <a:endParaRPr lang="en-GB" sz="600" dirty="0"/>
          </a:p>
        </p:txBody>
      </p:sp>
      <p:sp>
        <p:nvSpPr>
          <p:cNvPr id="154" name="TextBox 153"/>
          <p:cNvSpPr txBox="1"/>
          <p:nvPr/>
        </p:nvSpPr>
        <p:spPr>
          <a:xfrm>
            <a:off x="2768489" y="3688058"/>
            <a:ext cx="822960" cy="184666"/>
          </a:xfrm>
          <a:prstGeom prst="rect">
            <a:avLst/>
          </a:prstGeom>
          <a:noFill/>
          <a:ln>
            <a:noFill/>
          </a:ln>
        </p:spPr>
        <p:txBody>
          <a:bodyPr wrap="square" rtlCol="0">
            <a:spAutoFit/>
          </a:bodyPr>
          <a:lstStyle/>
          <a:p>
            <a:r>
              <a:rPr lang="en-GB" sz="600" dirty="0" smtClean="0"/>
              <a:t>Manual Uploads</a:t>
            </a:r>
          </a:p>
        </p:txBody>
      </p:sp>
      <p:sp>
        <p:nvSpPr>
          <p:cNvPr id="156" name="Oval 155"/>
          <p:cNvSpPr/>
          <p:nvPr/>
        </p:nvSpPr>
        <p:spPr>
          <a:xfrm>
            <a:off x="3572570" y="3289306"/>
            <a:ext cx="1357264" cy="22826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600" dirty="0" smtClean="0"/>
              <a:t>Maintenance</a:t>
            </a:r>
            <a:endParaRPr lang="en-GB" sz="600" dirty="0"/>
          </a:p>
        </p:txBody>
      </p:sp>
      <p:sp>
        <p:nvSpPr>
          <p:cNvPr id="157" name="Oval 156"/>
          <p:cNvSpPr/>
          <p:nvPr/>
        </p:nvSpPr>
        <p:spPr>
          <a:xfrm>
            <a:off x="3572570" y="3635177"/>
            <a:ext cx="1357264" cy="22826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600" dirty="0" smtClean="0"/>
              <a:t>Derivation</a:t>
            </a:r>
            <a:endParaRPr lang="en-GB" sz="600" dirty="0"/>
          </a:p>
        </p:txBody>
      </p:sp>
      <p:sp>
        <p:nvSpPr>
          <p:cNvPr id="158" name="Oval 157"/>
          <p:cNvSpPr/>
          <p:nvPr/>
        </p:nvSpPr>
        <p:spPr>
          <a:xfrm>
            <a:off x="3533456" y="2914842"/>
            <a:ext cx="1357264" cy="22826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600" dirty="0" smtClean="0"/>
              <a:t>Transformation/ Translation</a:t>
            </a:r>
            <a:endParaRPr lang="en-GB" sz="600" dirty="0"/>
          </a:p>
        </p:txBody>
      </p:sp>
      <p:pic>
        <p:nvPicPr>
          <p:cNvPr id="1027" name="Picture 3"/>
          <p:cNvPicPr>
            <a:picLocks noChangeAspect="1" noChangeArrowheads="1"/>
          </p:cNvPicPr>
          <p:nvPr/>
        </p:nvPicPr>
        <p:blipFill>
          <a:blip r:embed="rId3" cstate="print"/>
          <a:srcRect/>
          <a:stretch>
            <a:fillRect/>
          </a:stretch>
        </p:blipFill>
        <p:spPr bwMode="auto">
          <a:xfrm flipH="1">
            <a:off x="2744374" y="3211990"/>
            <a:ext cx="182880" cy="168916"/>
          </a:xfrm>
          <a:prstGeom prst="rect">
            <a:avLst/>
          </a:prstGeom>
          <a:noFill/>
          <a:ln w="9525">
            <a:noFill/>
            <a:miter lim="800000"/>
            <a:headEnd/>
            <a:tailEnd/>
          </a:ln>
          <a:effectLst/>
        </p:spPr>
      </p:pic>
      <p:sp>
        <p:nvSpPr>
          <p:cNvPr id="137" name="Flowchart: Magnetic Disk 136"/>
          <p:cNvSpPr/>
          <p:nvPr/>
        </p:nvSpPr>
        <p:spPr>
          <a:xfrm>
            <a:off x="3982729" y="4495055"/>
            <a:ext cx="611070" cy="275363"/>
          </a:xfrm>
          <a:prstGeom prst="flowChartMagneticDisk">
            <a:avLst/>
          </a:prstGeom>
          <a:solidFill>
            <a:schemeClr val="accent3">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t>RDM Database</a:t>
            </a:r>
            <a:endParaRPr lang="en-GB" sz="600" b="1" dirty="0"/>
          </a:p>
        </p:txBody>
      </p:sp>
      <p:sp>
        <p:nvSpPr>
          <p:cNvPr id="142" name="Left-Right Arrow 141"/>
          <p:cNvSpPr/>
          <p:nvPr/>
        </p:nvSpPr>
        <p:spPr>
          <a:xfrm rot="5400000">
            <a:off x="4136098" y="4268790"/>
            <a:ext cx="274320" cy="91440"/>
          </a:xfrm>
          <a:prstGeom prst="leftRightArrow">
            <a:avLst/>
          </a:prstGeom>
          <a:solidFill>
            <a:srgbClr val="92D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TextBox 215"/>
          <p:cNvSpPr txBox="1"/>
          <p:nvPr/>
        </p:nvSpPr>
        <p:spPr>
          <a:xfrm>
            <a:off x="6962691" y="2523264"/>
            <a:ext cx="822960" cy="338328"/>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en-GB" sz="900" b="1" dirty="0" smtClean="0"/>
              <a:t>FCC</a:t>
            </a:r>
            <a:endParaRPr lang="en-GB" sz="900" b="1" dirty="0"/>
          </a:p>
        </p:txBody>
      </p:sp>
      <p:sp>
        <p:nvSpPr>
          <p:cNvPr id="217" name="TextBox 216"/>
          <p:cNvSpPr txBox="1"/>
          <p:nvPr/>
        </p:nvSpPr>
        <p:spPr>
          <a:xfrm>
            <a:off x="6966837" y="2977112"/>
            <a:ext cx="822960" cy="338328"/>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en-GB" sz="900" b="1" dirty="0" smtClean="0">
                <a:solidFill>
                  <a:schemeClr val="lt1"/>
                </a:solidFill>
              </a:rPr>
              <a:t>BCBS</a:t>
            </a:r>
            <a:endParaRPr lang="en-GB" sz="900" b="1" dirty="0">
              <a:solidFill>
                <a:schemeClr val="lt1"/>
              </a:solidFill>
            </a:endParaRPr>
          </a:p>
        </p:txBody>
      </p:sp>
      <p:sp>
        <p:nvSpPr>
          <p:cNvPr id="218" name="TextBox 217"/>
          <p:cNvSpPr txBox="1"/>
          <p:nvPr/>
        </p:nvSpPr>
        <p:spPr>
          <a:xfrm>
            <a:off x="6984007" y="3454490"/>
            <a:ext cx="822960"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en-GB" sz="900" b="1" dirty="0" smtClean="0">
                <a:solidFill>
                  <a:schemeClr val="lt1"/>
                </a:solidFill>
              </a:rPr>
              <a:t>Tax  (FATCA)</a:t>
            </a:r>
            <a:endParaRPr lang="en-GB" sz="900" b="1" dirty="0">
              <a:solidFill>
                <a:schemeClr val="lt1"/>
              </a:solidFill>
            </a:endParaRPr>
          </a:p>
        </p:txBody>
      </p:sp>
      <p:sp>
        <p:nvSpPr>
          <p:cNvPr id="261" name="Right Arrow 260"/>
          <p:cNvSpPr/>
          <p:nvPr/>
        </p:nvSpPr>
        <p:spPr>
          <a:xfrm>
            <a:off x="2868806" y="2508705"/>
            <a:ext cx="548640" cy="137160"/>
          </a:xfrm>
          <a:prstGeom prst="rightArrow">
            <a:avLst/>
          </a:prstGeom>
          <a:solidFill>
            <a:srgbClr val="92D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ight Arrow 262"/>
          <p:cNvSpPr/>
          <p:nvPr/>
        </p:nvSpPr>
        <p:spPr>
          <a:xfrm>
            <a:off x="2868806" y="3828072"/>
            <a:ext cx="548640" cy="137160"/>
          </a:xfrm>
          <a:prstGeom prst="rightArrow">
            <a:avLst/>
          </a:prstGeom>
          <a:solidFill>
            <a:srgbClr val="92D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Right Arrow 263"/>
          <p:cNvSpPr/>
          <p:nvPr/>
        </p:nvSpPr>
        <p:spPr>
          <a:xfrm>
            <a:off x="563787" y="3151846"/>
            <a:ext cx="457200" cy="137160"/>
          </a:xfrm>
          <a:prstGeom prst="rightArrow">
            <a:avLst/>
          </a:prstGeom>
          <a:solidFill>
            <a:srgbClr val="92D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TextBox 265"/>
          <p:cNvSpPr txBox="1"/>
          <p:nvPr/>
        </p:nvSpPr>
        <p:spPr>
          <a:xfrm>
            <a:off x="505124" y="2989783"/>
            <a:ext cx="880650" cy="184666"/>
          </a:xfrm>
          <a:prstGeom prst="rect">
            <a:avLst/>
          </a:prstGeom>
          <a:noFill/>
          <a:ln>
            <a:noFill/>
          </a:ln>
        </p:spPr>
        <p:txBody>
          <a:bodyPr wrap="square" rtlCol="0">
            <a:spAutoFit/>
          </a:bodyPr>
          <a:lstStyle/>
          <a:p>
            <a:r>
              <a:rPr lang="en-GB" sz="600" dirty="0" smtClean="0"/>
              <a:t>Manual Input</a:t>
            </a:r>
            <a:endParaRPr lang="en-GB" sz="600" dirty="0"/>
          </a:p>
        </p:txBody>
      </p:sp>
      <p:sp>
        <p:nvSpPr>
          <p:cNvPr id="269" name="Left-Right Arrow 268"/>
          <p:cNvSpPr/>
          <p:nvPr/>
        </p:nvSpPr>
        <p:spPr>
          <a:xfrm>
            <a:off x="1757917" y="1731776"/>
            <a:ext cx="4954772" cy="138223"/>
          </a:xfrm>
          <a:prstGeom prst="lef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TextBox 312"/>
          <p:cNvSpPr txBox="1"/>
          <p:nvPr/>
        </p:nvSpPr>
        <p:spPr>
          <a:xfrm>
            <a:off x="8149127" y="1232202"/>
            <a:ext cx="1752270" cy="246221"/>
          </a:xfrm>
          <a:prstGeom prst="rect">
            <a:avLst/>
          </a:prstGeom>
          <a:noFill/>
        </p:spPr>
        <p:txBody>
          <a:bodyPr wrap="square" rtlCol="0">
            <a:spAutoFit/>
          </a:bodyPr>
          <a:lstStyle/>
          <a:p>
            <a:r>
              <a:rPr lang="en-GB" sz="1000" b="1" dirty="0" smtClean="0"/>
              <a:t>Potential Failure points</a:t>
            </a:r>
            <a:endParaRPr lang="en-GB" sz="1000" b="1" dirty="0"/>
          </a:p>
        </p:txBody>
      </p:sp>
      <p:sp>
        <p:nvSpPr>
          <p:cNvPr id="315" name="TextBox 314"/>
          <p:cNvSpPr txBox="1"/>
          <p:nvPr/>
        </p:nvSpPr>
        <p:spPr>
          <a:xfrm>
            <a:off x="2474544" y="4922024"/>
            <a:ext cx="2247616" cy="276999"/>
          </a:xfrm>
          <a:prstGeom prst="rect">
            <a:avLst/>
          </a:prstGeom>
          <a:noFill/>
        </p:spPr>
        <p:txBody>
          <a:bodyPr wrap="square" rtlCol="0">
            <a:spAutoFit/>
          </a:bodyPr>
          <a:lstStyle/>
          <a:p>
            <a:r>
              <a:rPr lang="en-GB" sz="1200" b="1" dirty="0" smtClean="0"/>
              <a:t>DQMF Work streams</a:t>
            </a:r>
            <a:endParaRPr lang="en-GB" sz="1200" b="1" dirty="0"/>
          </a:p>
        </p:txBody>
      </p:sp>
      <p:graphicFrame>
        <p:nvGraphicFramePr>
          <p:cNvPr id="317" name="Table 316"/>
          <p:cNvGraphicFramePr>
            <a:graphicFrameLocks noGrp="1"/>
          </p:cNvGraphicFramePr>
          <p:nvPr/>
        </p:nvGraphicFramePr>
        <p:xfrm>
          <a:off x="5504647" y="6012481"/>
          <a:ext cx="1157516" cy="640080"/>
        </p:xfrm>
        <a:graphic>
          <a:graphicData uri="http://schemas.openxmlformats.org/drawingml/2006/table">
            <a:tbl>
              <a:tblPr firstRow="1" bandRow="1">
                <a:tableStyleId>{5C22544A-7EE6-4342-B048-85BDC9FD1C3A}</a:tableStyleId>
              </a:tblPr>
              <a:tblGrid>
                <a:gridCol w="1157516"/>
              </a:tblGrid>
              <a:tr h="0">
                <a:tc>
                  <a:txBody>
                    <a:bodyPr/>
                    <a:lstStyle/>
                    <a:p>
                      <a:pPr algn="ctr"/>
                      <a:r>
                        <a:rPr lang="en-GB" sz="600" dirty="0" smtClean="0"/>
                        <a:t>Change Management</a:t>
                      </a:r>
                      <a:endParaRPr lang="en-GB" sz="600" dirty="0"/>
                    </a:p>
                  </a:txBody>
                  <a:tcPr>
                    <a:solidFill>
                      <a:srgbClr val="00B050"/>
                    </a:solidFill>
                  </a:tcPr>
                </a:tc>
              </a:tr>
              <a:tr h="234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b="0" i="0" u="none" strike="noStrike" baseline="0" dirty="0" smtClean="0">
                          <a:solidFill>
                            <a:srgbClr val="000000"/>
                          </a:solidFill>
                          <a:latin typeface="Arial" pitchFamily="34" charset="0"/>
                          <a:cs typeface="Arial" pitchFamily="34" charset="0"/>
                        </a:rPr>
                        <a:t>Ensure the global change management process is followed for any change in the CDEs</a:t>
                      </a:r>
                      <a:endParaRPr lang="en-US" sz="800" b="0" i="0" u="none" strike="noStrike" baseline="0" dirty="0" smtClean="0">
                        <a:solidFill>
                          <a:srgbClr val="000000"/>
                        </a:solidFill>
                        <a:latin typeface="Arial" pitchFamily="34" charset="0"/>
                        <a:cs typeface="Arial" pitchFamily="34" charset="0"/>
                      </a:endParaRPr>
                    </a:p>
                  </a:txBody>
                  <a:tcPr>
                    <a:solidFill>
                      <a:schemeClr val="bg1">
                        <a:lumMod val="85000"/>
                      </a:schemeClr>
                    </a:solidFill>
                  </a:tcPr>
                </a:tc>
              </a:tr>
            </a:tbl>
          </a:graphicData>
        </a:graphic>
      </p:graphicFrame>
      <p:sp>
        <p:nvSpPr>
          <p:cNvPr id="101" name="Flowchart: Magnetic Disk 100"/>
          <p:cNvSpPr/>
          <p:nvPr/>
        </p:nvSpPr>
        <p:spPr>
          <a:xfrm>
            <a:off x="2134647" y="2118295"/>
            <a:ext cx="611070" cy="275363"/>
          </a:xfrm>
          <a:prstGeom prst="flowChartMagneticDisk">
            <a:avLst/>
          </a:prstGeom>
          <a:solidFill>
            <a:schemeClr val="accent3">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t>RDM Database</a:t>
            </a:r>
            <a:endParaRPr lang="en-GB" sz="600" b="1" dirty="0"/>
          </a:p>
        </p:txBody>
      </p:sp>
      <p:sp>
        <p:nvSpPr>
          <p:cNvPr id="106" name="Rectangle 105"/>
          <p:cNvSpPr/>
          <p:nvPr/>
        </p:nvSpPr>
        <p:spPr>
          <a:xfrm>
            <a:off x="1092517" y="2693588"/>
            <a:ext cx="548640" cy="256032"/>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600" dirty="0" smtClean="0"/>
              <a:t>First Name</a:t>
            </a:r>
            <a:endParaRPr lang="en-GB" sz="600" dirty="0"/>
          </a:p>
        </p:txBody>
      </p:sp>
      <p:sp>
        <p:nvSpPr>
          <p:cNvPr id="108" name="Rectangle 107"/>
          <p:cNvSpPr/>
          <p:nvPr/>
        </p:nvSpPr>
        <p:spPr>
          <a:xfrm>
            <a:off x="1090612" y="3007343"/>
            <a:ext cx="552451" cy="257174"/>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550" b="1" dirty="0" smtClean="0"/>
              <a:t>Customer Address</a:t>
            </a:r>
            <a:r>
              <a:rPr lang="en-GB" sz="500" b="1" dirty="0" smtClean="0"/>
              <a:t> </a:t>
            </a:r>
          </a:p>
          <a:p>
            <a:pPr algn="ctr"/>
            <a:r>
              <a:rPr lang="en-GB" sz="500" dirty="0" smtClean="0"/>
              <a:t>(CA) </a:t>
            </a:r>
          </a:p>
        </p:txBody>
      </p:sp>
      <p:sp>
        <p:nvSpPr>
          <p:cNvPr id="109" name="Rectangle 108"/>
          <p:cNvSpPr/>
          <p:nvPr/>
        </p:nvSpPr>
        <p:spPr>
          <a:xfrm>
            <a:off x="1090612" y="3322240"/>
            <a:ext cx="552451" cy="257174"/>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550" b="1" dirty="0" smtClean="0"/>
              <a:t>Date of Birth</a:t>
            </a:r>
          </a:p>
          <a:p>
            <a:pPr algn="ctr"/>
            <a:r>
              <a:rPr lang="en-GB" sz="500" b="1" dirty="0" smtClean="0"/>
              <a:t>(DOB)</a:t>
            </a:r>
            <a:endParaRPr lang="en-GB" sz="500" dirty="0" smtClean="0"/>
          </a:p>
        </p:txBody>
      </p:sp>
      <p:sp>
        <p:nvSpPr>
          <p:cNvPr id="115" name="Rectangle 114"/>
          <p:cNvSpPr/>
          <p:nvPr/>
        </p:nvSpPr>
        <p:spPr>
          <a:xfrm>
            <a:off x="3520598" y="3412463"/>
            <a:ext cx="365760" cy="182880"/>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550" b="1" dirty="0" smtClean="0"/>
              <a:t>CCY</a:t>
            </a:r>
            <a:endParaRPr lang="en-GB" sz="550" dirty="0" smtClean="0"/>
          </a:p>
        </p:txBody>
      </p:sp>
      <p:sp>
        <p:nvSpPr>
          <p:cNvPr id="123" name="Flowchart: Magnetic Disk 122"/>
          <p:cNvSpPr/>
          <p:nvPr/>
        </p:nvSpPr>
        <p:spPr>
          <a:xfrm>
            <a:off x="1579065" y="2719792"/>
            <a:ext cx="1005840" cy="822960"/>
          </a:xfrm>
          <a:prstGeom prst="flowChartMagneticDisk">
            <a:avLst/>
          </a:prstGeom>
          <a:solidFill>
            <a:schemeClr val="accent3">
              <a:lumMod val="50000"/>
              <a:alpha val="24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tx1"/>
                </a:solidFill>
              </a:rPr>
              <a:t>APPS</a:t>
            </a:r>
            <a:endParaRPr lang="en-GB" sz="600" b="1" dirty="0" smtClean="0">
              <a:solidFill>
                <a:schemeClr val="tx1"/>
              </a:solidFill>
            </a:endParaRPr>
          </a:p>
          <a:p>
            <a:pPr algn="ctr"/>
            <a:r>
              <a:rPr lang="en-GB" sz="600" b="1" dirty="0" smtClean="0">
                <a:solidFill>
                  <a:schemeClr val="tx1"/>
                </a:solidFill>
              </a:rPr>
              <a:t>Singapore</a:t>
            </a:r>
          </a:p>
        </p:txBody>
      </p:sp>
      <p:sp>
        <p:nvSpPr>
          <p:cNvPr id="124" name="Left-Right Arrow 123"/>
          <p:cNvSpPr/>
          <p:nvPr/>
        </p:nvSpPr>
        <p:spPr>
          <a:xfrm rot="5400000">
            <a:off x="2308755" y="2526396"/>
            <a:ext cx="228600" cy="91440"/>
          </a:xfrm>
          <a:prstGeom prst="leftRightArrow">
            <a:avLst/>
          </a:prstGeom>
          <a:solidFill>
            <a:srgbClr val="92D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4615587" y="3409588"/>
            <a:ext cx="365760" cy="182880"/>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550" b="1" dirty="0" smtClean="0"/>
              <a:t>CA</a:t>
            </a:r>
            <a:endParaRPr lang="en-GB" sz="550" dirty="0" smtClean="0"/>
          </a:p>
        </p:txBody>
      </p:sp>
      <p:sp>
        <p:nvSpPr>
          <p:cNvPr id="126" name="Rectangle 125"/>
          <p:cNvSpPr/>
          <p:nvPr/>
        </p:nvSpPr>
        <p:spPr>
          <a:xfrm>
            <a:off x="4406266" y="4185970"/>
            <a:ext cx="548640" cy="274320"/>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600" b="1" dirty="0" smtClean="0"/>
              <a:t>Currency </a:t>
            </a:r>
          </a:p>
          <a:p>
            <a:pPr algn="ctr"/>
            <a:r>
              <a:rPr lang="en-GB" sz="500" dirty="0" smtClean="0"/>
              <a:t>(CCY)</a:t>
            </a:r>
          </a:p>
        </p:txBody>
      </p:sp>
      <p:sp>
        <p:nvSpPr>
          <p:cNvPr id="127" name="Rectangle 126"/>
          <p:cNvSpPr/>
          <p:nvPr/>
        </p:nvSpPr>
        <p:spPr>
          <a:xfrm>
            <a:off x="4595535" y="3044403"/>
            <a:ext cx="385812" cy="182880"/>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550" b="1" dirty="0" smtClean="0"/>
              <a:t>Dat</a:t>
            </a:r>
            <a:r>
              <a:rPr lang="en-GB" sz="400" b="1" dirty="0" smtClean="0"/>
              <a:t>e</a:t>
            </a:r>
            <a:br>
              <a:rPr lang="en-GB" sz="400" b="1" dirty="0" smtClean="0"/>
            </a:br>
            <a:r>
              <a:rPr lang="en-GB" sz="400" dirty="0" smtClean="0"/>
              <a:t>(Format)</a:t>
            </a:r>
            <a:endParaRPr lang="en-GB" sz="550" dirty="0" smtClean="0"/>
          </a:p>
        </p:txBody>
      </p:sp>
      <p:sp>
        <p:nvSpPr>
          <p:cNvPr id="133" name="Rectangle 132"/>
          <p:cNvSpPr/>
          <p:nvPr/>
        </p:nvSpPr>
        <p:spPr>
          <a:xfrm>
            <a:off x="4524147" y="3760386"/>
            <a:ext cx="457200" cy="182880"/>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500" b="1" dirty="0" smtClean="0"/>
              <a:t>Charge-off Amt</a:t>
            </a:r>
            <a:endParaRPr lang="en-GB" sz="500" dirty="0" smtClean="0"/>
          </a:p>
        </p:txBody>
      </p:sp>
      <p:sp>
        <p:nvSpPr>
          <p:cNvPr id="140" name="Rounded Rectangle 139"/>
          <p:cNvSpPr/>
          <p:nvPr/>
        </p:nvSpPr>
        <p:spPr>
          <a:xfrm>
            <a:off x="528369" y="3274610"/>
            <a:ext cx="498175" cy="18458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tx1"/>
                </a:solidFill>
              </a:rPr>
              <a:t>A - 7</a:t>
            </a:r>
          </a:p>
        </p:txBody>
      </p:sp>
      <p:sp>
        <p:nvSpPr>
          <p:cNvPr id="145" name="Rounded Rectangle 144"/>
          <p:cNvSpPr/>
          <p:nvPr/>
        </p:nvSpPr>
        <p:spPr>
          <a:xfrm>
            <a:off x="2881311" y="3407960"/>
            <a:ext cx="509588" cy="1734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tx1"/>
                </a:solidFill>
              </a:rPr>
              <a:t>A - 7</a:t>
            </a:r>
          </a:p>
        </p:txBody>
      </p:sp>
      <p:sp>
        <p:nvSpPr>
          <p:cNvPr id="148" name="Rectangle 147"/>
          <p:cNvSpPr/>
          <p:nvPr/>
        </p:nvSpPr>
        <p:spPr>
          <a:xfrm>
            <a:off x="2977287" y="3228613"/>
            <a:ext cx="365760" cy="182880"/>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550" b="1" dirty="0" smtClean="0"/>
              <a:t>DOB</a:t>
            </a:r>
            <a:endParaRPr lang="en-GB" sz="550" dirty="0" smtClean="0"/>
          </a:p>
        </p:txBody>
      </p:sp>
      <p:sp>
        <p:nvSpPr>
          <p:cNvPr id="153" name="Rounded Rectangle 152"/>
          <p:cNvSpPr/>
          <p:nvPr/>
        </p:nvSpPr>
        <p:spPr>
          <a:xfrm>
            <a:off x="2843211" y="2588809"/>
            <a:ext cx="585789" cy="2115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tx1"/>
                </a:solidFill>
              </a:rPr>
              <a:t>B – 4,6</a:t>
            </a:r>
          </a:p>
        </p:txBody>
      </p:sp>
      <p:sp>
        <p:nvSpPr>
          <p:cNvPr id="155" name="Rounded Rectangle 154"/>
          <p:cNvSpPr/>
          <p:nvPr/>
        </p:nvSpPr>
        <p:spPr>
          <a:xfrm>
            <a:off x="3709987" y="3884210"/>
            <a:ext cx="411480" cy="182880"/>
          </a:xfrm>
          <a:prstGeom prst="roundRect">
            <a:avLst/>
          </a:prstGeom>
          <a:solidFill>
            <a:schemeClr val="bg1">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smtClean="0">
                <a:solidFill>
                  <a:schemeClr val="tx1"/>
                </a:solidFill>
              </a:rPr>
              <a:t>C - 5</a:t>
            </a:r>
          </a:p>
        </p:txBody>
      </p:sp>
      <p:sp>
        <p:nvSpPr>
          <p:cNvPr id="159" name="Rounded Rectangle 158"/>
          <p:cNvSpPr/>
          <p:nvPr/>
        </p:nvSpPr>
        <p:spPr>
          <a:xfrm>
            <a:off x="3723635" y="4225688"/>
            <a:ext cx="411480" cy="18288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smtClean="0">
                <a:solidFill>
                  <a:schemeClr val="tx1"/>
                </a:solidFill>
              </a:rPr>
              <a:t>D - 3</a:t>
            </a:r>
          </a:p>
        </p:txBody>
      </p:sp>
      <p:sp>
        <p:nvSpPr>
          <p:cNvPr id="160" name="Rounded Rectangle 159"/>
          <p:cNvSpPr/>
          <p:nvPr/>
        </p:nvSpPr>
        <p:spPr>
          <a:xfrm>
            <a:off x="5167312" y="3312710"/>
            <a:ext cx="411480" cy="18288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smtClean="0">
                <a:solidFill>
                  <a:schemeClr val="tx1"/>
                </a:solidFill>
              </a:rPr>
              <a:t>E - 9</a:t>
            </a:r>
          </a:p>
        </p:txBody>
      </p:sp>
      <p:sp>
        <p:nvSpPr>
          <p:cNvPr id="161" name="Rounded Rectangle 160"/>
          <p:cNvSpPr/>
          <p:nvPr/>
        </p:nvSpPr>
        <p:spPr>
          <a:xfrm>
            <a:off x="4048907" y="1722035"/>
            <a:ext cx="411480" cy="182880"/>
          </a:xfrm>
          <a:prstGeom prst="roundRect">
            <a:avLst/>
          </a:prstGeom>
          <a:solidFill>
            <a:schemeClr val="bg1">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solidFill>
                  <a:schemeClr val="tx1"/>
                </a:solidFill>
              </a:rPr>
              <a:t>2</a:t>
            </a:r>
          </a:p>
        </p:txBody>
      </p:sp>
      <p:graphicFrame>
        <p:nvGraphicFramePr>
          <p:cNvPr id="162" name="Table 161"/>
          <p:cNvGraphicFramePr>
            <a:graphicFrameLocks noGrp="1"/>
          </p:cNvGraphicFramePr>
          <p:nvPr/>
        </p:nvGraphicFramePr>
        <p:xfrm>
          <a:off x="8134066" y="1541798"/>
          <a:ext cx="1631504" cy="701040"/>
        </p:xfrm>
        <a:graphic>
          <a:graphicData uri="http://schemas.openxmlformats.org/drawingml/2006/table">
            <a:tbl>
              <a:tblPr firstRow="1" bandRow="1">
                <a:tableStyleId>{5C22544A-7EE6-4342-B048-85BDC9FD1C3A}</a:tableStyleId>
              </a:tblPr>
              <a:tblGrid>
                <a:gridCol w="1631504"/>
              </a:tblGrid>
              <a:tr h="0">
                <a:tc>
                  <a:txBody>
                    <a:bodyPr/>
                    <a:lstStyle/>
                    <a:p>
                      <a:pPr algn="ctr"/>
                      <a:r>
                        <a:rPr lang="en-GB" sz="600" dirty="0" smtClean="0"/>
                        <a:t>Manual Input/</a:t>
                      </a:r>
                      <a:r>
                        <a:rPr lang="en-GB" sz="600" baseline="0" dirty="0" smtClean="0"/>
                        <a:t> Override</a:t>
                      </a:r>
                      <a:endParaRPr lang="en-GB" sz="600" dirty="0"/>
                    </a:p>
                  </a:txBody>
                  <a:tcPr>
                    <a:solidFill>
                      <a:schemeClr val="accent5">
                        <a:lumMod val="50000"/>
                      </a:schemeClr>
                    </a:solidFill>
                  </a:tcPr>
                </a:tc>
              </a:tr>
              <a:tr h="234678">
                <a:tc>
                  <a:txBody>
                    <a:bodyPr/>
                    <a:lstStyle/>
                    <a:p>
                      <a:pPr algn="l"/>
                      <a:r>
                        <a:rPr lang="en-GB" sz="700" b="1" dirty="0" smtClean="0">
                          <a:solidFill>
                            <a:schemeClr val="tx1">
                              <a:lumMod val="95000"/>
                              <a:lumOff val="5000"/>
                            </a:schemeClr>
                          </a:solidFill>
                          <a:latin typeface="Arial Narrow" pitchFamily="34" charset="0"/>
                        </a:rPr>
                        <a:t>PF2.0/3.0</a:t>
                      </a:r>
                      <a:r>
                        <a:rPr lang="en-GB" sz="700" b="0" baseline="0" dirty="0" smtClean="0">
                          <a:solidFill>
                            <a:schemeClr val="tx1">
                              <a:lumMod val="95000"/>
                              <a:lumOff val="5000"/>
                            </a:schemeClr>
                          </a:solidFill>
                          <a:latin typeface="Arial Narrow" pitchFamily="34" charset="0"/>
                        </a:rPr>
                        <a:t>: </a:t>
                      </a:r>
                      <a:r>
                        <a:rPr lang="en-US" sz="700" b="0" baseline="0" dirty="0" smtClean="0">
                          <a:solidFill>
                            <a:schemeClr val="tx1">
                              <a:lumMod val="95000"/>
                              <a:lumOff val="5000"/>
                            </a:schemeClr>
                          </a:solidFill>
                          <a:latin typeface="Arial Narrow" pitchFamily="34" charset="0"/>
                        </a:rPr>
                        <a:t>Data entered is incorrect, incomplete and/or not usable downstream</a:t>
                      </a:r>
                    </a:p>
                    <a:p>
                      <a:pPr algn="l"/>
                      <a:r>
                        <a:rPr lang="en-US" sz="700" b="1" baseline="0" dirty="0" smtClean="0">
                          <a:solidFill>
                            <a:schemeClr val="tx1">
                              <a:lumMod val="95000"/>
                              <a:lumOff val="5000"/>
                            </a:schemeClr>
                          </a:solidFill>
                          <a:latin typeface="Arial Narrow" pitchFamily="34" charset="0"/>
                        </a:rPr>
                        <a:t>PF6.0:</a:t>
                      </a:r>
                      <a:r>
                        <a:rPr lang="en-US" sz="700" b="0" baseline="0" dirty="0" smtClean="0">
                          <a:solidFill>
                            <a:schemeClr val="tx1">
                              <a:lumMod val="95000"/>
                              <a:lumOff val="5000"/>
                            </a:schemeClr>
                          </a:solidFill>
                          <a:latin typeface="Arial Narrow" pitchFamily="34" charset="0"/>
                        </a:rPr>
                        <a:t> A manual over-write is executed without appropriate authorization / audit trail</a:t>
                      </a:r>
                      <a:r>
                        <a:rPr lang="en-US" sz="700" b="1" baseline="0" dirty="0" smtClean="0">
                          <a:solidFill>
                            <a:schemeClr val="tx1">
                              <a:lumMod val="95000"/>
                              <a:lumOff val="5000"/>
                            </a:schemeClr>
                          </a:solidFill>
                          <a:latin typeface="Arial Narrow" pitchFamily="34" charset="0"/>
                        </a:rPr>
                        <a:t> </a:t>
                      </a:r>
                      <a:endParaRPr lang="en-GB" sz="700" b="1" dirty="0">
                        <a:solidFill>
                          <a:schemeClr val="tx1">
                            <a:lumMod val="95000"/>
                            <a:lumOff val="5000"/>
                          </a:schemeClr>
                        </a:solidFill>
                        <a:latin typeface="Arial Narrow" pitchFamily="34" charset="0"/>
                      </a:endParaRPr>
                    </a:p>
                  </a:txBody>
                  <a:tcPr>
                    <a:solidFill>
                      <a:schemeClr val="bg1">
                        <a:lumMod val="85000"/>
                      </a:schemeClr>
                    </a:solidFill>
                  </a:tcPr>
                </a:tc>
              </a:tr>
            </a:tbl>
          </a:graphicData>
        </a:graphic>
      </p:graphicFrame>
      <p:graphicFrame>
        <p:nvGraphicFramePr>
          <p:cNvPr id="163" name="Table 162"/>
          <p:cNvGraphicFramePr>
            <a:graphicFrameLocks noGrp="1"/>
          </p:cNvGraphicFramePr>
          <p:nvPr/>
        </p:nvGraphicFramePr>
        <p:xfrm>
          <a:off x="8134066" y="4026620"/>
          <a:ext cx="1631504" cy="487680"/>
        </p:xfrm>
        <a:graphic>
          <a:graphicData uri="http://schemas.openxmlformats.org/drawingml/2006/table">
            <a:tbl>
              <a:tblPr firstRow="1" bandRow="1">
                <a:tableStyleId>{5C22544A-7EE6-4342-B048-85BDC9FD1C3A}</a:tableStyleId>
              </a:tblPr>
              <a:tblGrid>
                <a:gridCol w="1631504"/>
              </a:tblGrid>
              <a:tr h="0">
                <a:tc>
                  <a:txBody>
                    <a:bodyPr/>
                    <a:lstStyle/>
                    <a:p>
                      <a:pPr algn="ctr"/>
                      <a:r>
                        <a:rPr lang="en-GB" sz="600" dirty="0" smtClean="0"/>
                        <a:t>Transformation/Translation/Derivation</a:t>
                      </a:r>
                      <a:endParaRPr lang="en-GB" sz="600" dirty="0"/>
                    </a:p>
                  </a:txBody>
                  <a:tcPr>
                    <a:solidFill>
                      <a:schemeClr val="accent5">
                        <a:lumMod val="50000"/>
                      </a:schemeClr>
                    </a:solidFill>
                  </a:tcPr>
                </a:tc>
              </a:tr>
              <a:tr h="234678">
                <a:tc>
                  <a:txBody>
                    <a:bodyPr/>
                    <a:lstStyle/>
                    <a:p>
                      <a:pPr algn="l"/>
                      <a:r>
                        <a:rPr lang="en-GB" sz="700" b="1" dirty="0" smtClean="0">
                          <a:solidFill>
                            <a:schemeClr val="tx1">
                              <a:lumMod val="95000"/>
                              <a:lumOff val="5000"/>
                            </a:schemeClr>
                          </a:solidFill>
                          <a:latin typeface="Arial Narrow" pitchFamily="34" charset="0"/>
                        </a:rPr>
                        <a:t>PF5.0</a:t>
                      </a:r>
                      <a:r>
                        <a:rPr lang="en-GB" sz="700" b="0" baseline="0" dirty="0" smtClean="0">
                          <a:solidFill>
                            <a:schemeClr val="tx1">
                              <a:lumMod val="95000"/>
                              <a:lumOff val="5000"/>
                            </a:schemeClr>
                          </a:solidFill>
                          <a:latin typeface="Arial Narrow" pitchFamily="34" charset="0"/>
                        </a:rPr>
                        <a:t>: </a:t>
                      </a:r>
                      <a:r>
                        <a:rPr lang="en-US" sz="700" b="0" baseline="0" dirty="0" smtClean="0">
                          <a:solidFill>
                            <a:schemeClr val="tx1">
                              <a:lumMod val="95000"/>
                              <a:lumOff val="5000"/>
                            </a:schemeClr>
                          </a:solidFill>
                          <a:latin typeface="Arial Narrow" pitchFamily="34" charset="0"/>
                        </a:rPr>
                        <a:t>Data is transformed  / translated incorrectly against the set requirements</a:t>
                      </a:r>
                      <a:endParaRPr lang="en-GB" sz="700" b="0" dirty="0">
                        <a:solidFill>
                          <a:schemeClr val="tx1">
                            <a:lumMod val="95000"/>
                            <a:lumOff val="5000"/>
                          </a:schemeClr>
                        </a:solidFill>
                        <a:latin typeface="Arial Narrow" pitchFamily="34" charset="0"/>
                      </a:endParaRPr>
                    </a:p>
                  </a:txBody>
                  <a:tcPr>
                    <a:solidFill>
                      <a:schemeClr val="bg1">
                        <a:lumMod val="85000"/>
                      </a:schemeClr>
                    </a:solidFill>
                  </a:tcPr>
                </a:tc>
              </a:tr>
            </a:tbl>
          </a:graphicData>
        </a:graphic>
      </p:graphicFrame>
      <p:graphicFrame>
        <p:nvGraphicFramePr>
          <p:cNvPr id="164" name="Table 163"/>
          <p:cNvGraphicFramePr>
            <a:graphicFrameLocks noGrp="1"/>
          </p:cNvGraphicFramePr>
          <p:nvPr/>
        </p:nvGraphicFramePr>
        <p:xfrm>
          <a:off x="8134066" y="5231060"/>
          <a:ext cx="1631504" cy="487680"/>
        </p:xfrm>
        <a:graphic>
          <a:graphicData uri="http://schemas.openxmlformats.org/drawingml/2006/table">
            <a:tbl>
              <a:tblPr firstRow="1" bandRow="1">
                <a:tableStyleId>{5C22544A-7EE6-4342-B048-85BDC9FD1C3A}</a:tableStyleId>
              </a:tblPr>
              <a:tblGrid>
                <a:gridCol w="1631504"/>
              </a:tblGrid>
              <a:tr h="0">
                <a:tc>
                  <a:txBody>
                    <a:bodyPr/>
                    <a:lstStyle/>
                    <a:p>
                      <a:pPr algn="ctr"/>
                      <a:r>
                        <a:rPr lang="en-GB" sz="600" dirty="0" smtClean="0"/>
                        <a:t>Extracts</a:t>
                      </a:r>
                      <a:endParaRPr lang="en-GB" sz="600" dirty="0"/>
                    </a:p>
                  </a:txBody>
                  <a:tcPr>
                    <a:solidFill>
                      <a:schemeClr val="accent5">
                        <a:lumMod val="50000"/>
                      </a:schemeClr>
                    </a:solidFill>
                  </a:tcPr>
                </a:tc>
              </a:tr>
              <a:tr h="234678">
                <a:tc>
                  <a:txBody>
                    <a:bodyPr/>
                    <a:lstStyle/>
                    <a:p>
                      <a:pPr algn="l"/>
                      <a:r>
                        <a:rPr lang="en-GB" sz="700" b="1" dirty="0" smtClean="0">
                          <a:solidFill>
                            <a:schemeClr val="tx1">
                              <a:lumMod val="95000"/>
                              <a:lumOff val="5000"/>
                            </a:schemeClr>
                          </a:solidFill>
                          <a:latin typeface="Arial Narrow" pitchFamily="34" charset="0"/>
                        </a:rPr>
                        <a:t>PF7.0</a:t>
                      </a:r>
                      <a:r>
                        <a:rPr lang="en-GB" sz="700" b="0" baseline="0" dirty="0" smtClean="0">
                          <a:solidFill>
                            <a:schemeClr val="tx1">
                              <a:lumMod val="95000"/>
                              <a:lumOff val="5000"/>
                            </a:schemeClr>
                          </a:solidFill>
                          <a:latin typeface="Arial Narrow" pitchFamily="34" charset="0"/>
                        </a:rPr>
                        <a:t>: </a:t>
                      </a:r>
                      <a:r>
                        <a:rPr lang="en-US" sz="700" b="0" baseline="0" dirty="0" smtClean="0">
                          <a:solidFill>
                            <a:schemeClr val="tx1">
                              <a:lumMod val="95000"/>
                              <a:lumOff val="5000"/>
                            </a:schemeClr>
                          </a:solidFill>
                          <a:latin typeface="Arial Narrow" pitchFamily="34" charset="0"/>
                        </a:rPr>
                        <a:t>Failure to generate EUC extracts correctly</a:t>
                      </a:r>
                      <a:endParaRPr lang="en-GB" sz="700" b="0" dirty="0">
                        <a:solidFill>
                          <a:schemeClr val="tx1">
                            <a:lumMod val="95000"/>
                            <a:lumOff val="5000"/>
                          </a:schemeClr>
                        </a:solidFill>
                        <a:latin typeface="Arial Narrow" pitchFamily="34" charset="0"/>
                      </a:endParaRPr>
                    </a:p>
                  </a:txBody>
                  <a:tcPr>
                    <a:solidFill>
                      <a:schemeClr val="bg1">
                        <a:lumMod val="85000"/>
                      </a:schemeClr>
                    </a:solidFill>
                  </a:tcPr>
                </a:tc>
              </a:tr>
            </a:tbl>
          </a:graphicData>
        </a:graphic>
      </p:graphicFrame>
      <p:sp>
        <p:nvSpPr>
          <p:cNvPr id="165" name="Rounded Rectangle 164"/>
          <p:cNvSpPr/>
          <p:nvPr/>
        </p:nvSpPr>
        <p:spPr>
          <a:xfrm>
            <a:off x="4047841" y="2271231"/>
            <a:ext cx="411480" cy="182880"/>
          </a:xfrm>
          <a:prstGeom prst="roundRect">
            <a:avLst/>
          </a:prstGeom>
          <a:solidFill>
            <a:schemeClr val="bg1">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tx1"/>
                </a:solidFill>
              </a:rPr>
              <a:t>F - 8</a:t>
            </a:r>
          </a:p>
        </p:txBody>
      </p:sp>
      <p:sp>
        <p:nvSpPr>
          <p:cNvPr id="166" name="Rounded Rectangle 165"/>
          <p:cNvSpPr/>
          <p:nvPr/>
        </p:nvSpPr>
        <p:spPr>
          <a:xfrm>
            <a:off x="1145065" y="3639970"/>
            <a:ext cx="411480" cy="182880"/>
          </a:xfrm>
          <a:prstGeom prst="roundRect">
            <a:avLst/>
          </a:prstGeom>
          <a:solidFill>
            <a:schemeClr val="bg1">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tx1"/>
                </a:solidFill>
              </a:rPr>
              <a:t>1</a:t>
            </a:r>
          </a:p>
        </p:txBody>
      </p:sp>
      <p:graphicFrame>
        <p:nvGraphicFramePr>
          <p:cNvPr id="167" name="Table 166"/>
          <p:cNvGraphicFramePr>
            <a:graphicFrameLocks noGrp="1"/>
          </p:cNvGraphicFramePr>
          <p:nvPr/>
        </p:nvGraphicFramePr>
        <p:xfrm>
          <a:off x="8134066" y="5877204"/>
          <a:ext cx="1631504" cy="594360"/>
        </p:xfrm>
        <a:graphic>
          <a:graphicData uri="http://schemas.openxmlformats.org/drawingml/2006/table">
            <a:tbl>
              <a:tblPr firstRow="1" bandRow="1">
                <a:tableStyleId>{5C22544A-7EE6-4342-B048-85BDC9FD1C3A}</a:tableStyleId>
              </a:tblPr>
              <a:tblGrid>
                <a:gridCol w="1631504"/>
              </a:tblGrid>
              <a:tr h="0">
                <a:tc>
                  <a:txBody>
                    <a:bodyPr/>
                    <a:lstStyle/>
                    <a:p>
                      <a:pPr algn="ctr"/>
                      <a:r>
                        <a:rPr lang="en-GB" sz="600" dirty="0" smtClean="0"/>
                        <a:t>Data Quality Exception</a:t>
                      </a:r>
                      <a:endParaRPr lang="en-GB" sz="600" dirty="0"/>
                    </a:p>
                  </a:txBody>
                  <a:tcPr>
                    <a:solidFill>
                      <a:schemeClr val="accent5">
                        <a:lumMod val="50000"/>
                      </a:schemeClr>
                    </a:solidFill>
                  </a:tcPr>
                </a:tc>
              </a:tr>
              <a:tr h="234678">
                <a:tc>
                  <a:txBody>
                    <a:bodyPr/>
                    <a:lstStyle/>
                    <a:p>
                      <a:pPr algn="l"/>
                      <a:r>
                        <a:rPr lang="en-GB" sz="700" b="1" dirty="0" smtClean="0">
                          <a:solidFill>
                            <a:schemeClr val="tx1">
                              <a:lumMod val="95000"/>
                              <a:lumOff val="5000"/>
                            </a:schemeClr>
                          </a:solidFill>
                          <a:latin typeface="Arial Narrow" pitchFamily="34" charset="0"/>
                        </a:rPr>
                        <a:t>PF</a:t>
                      </a:r>
                      <a:r>
                        <a:rPr lang="en-GB" sz="700" b="0" baseline="0" dirty="0" smtClean="0">
                          <a:solidFill>
                            <a:schemeClr val="tx1">
                              <a:lumMod val="95000"/>
                              <a:lumOff val="5000"/>
                            </a:schemeClr>
                          </a:solidFill>
                          <a:latin typeface="Arial Narrow" pitchFamily="34" charset="0"/>
                        </a:rPr>
                        <a:t>: Data exceptions against prescribed  ‘</a:t>
                      </a:r>
                      <a:r>
                        <a:rPr lang="en-US" sz="700" b="0" baseline="0" dirty="0" smtClean="0">
                          <a:solidFill>
                            <a:schemeClr val="tx1">
                              <a:lumMod val="95000"/>
                              <a:lumOff val="5000"/>
                            </a:schemeClr>
                          </a:solidFill>
                          <a:latin typeface="Arial Narrow" pitchFamily="34" charset="0"/>
                        </a:rPr>
                        <a:t>Data Quality’ rules/ standards impacting downstream</a:t>
                      </a:r>
                      <a:endParaRPr lang="en-GB" sz="700" b="0" dirty="0">
                        <a:solidFill>
                          <a:schemeClr val="tx1">
                            <a:lumMod val="95000"/>
                            <a:lumOff val="5000"/>
                          </a:schemeClr>
                        </a:solidFill>
                        <a:latin typeface="Arial Narrow" pitchFamily="34" charset="0"/>
                      </a:endParaRPr>
                    </a:p>
                  </a:txBody>
                  <a:tcPr>
                    <a:solidFill>
                      <a:schemeClr val="bg1">
                        <a:lumMod val="85000"/>
                      </a:schemeClr>
                    </a:solidFill>
                  </a:tcPr>
                </a:tc>
              </a:tr>
            </a:tbl>
          </a:graphicData>
        </a:graphic>
      </p:graphicFrame>
      <p:sp>
        <p:nvSpPr>
          <p:cNvPr id="168" name="Rectangle 167"/>
          <p:cNvSpPr/>
          <p:nvPr/>
        </p:nvSpPr>
        <p:spPr>
          <a:xfrm>
            <a:off x="8047535" y="1497329"/>
            <a:ext cx="182880" cy="164592"/>
          </a:xfrm>
          <a:prstGeom prst="rect">
            <a:avLst/>
          </a:prstGeom>
          <a:solidFill>
            <a:srgbClr val="FF0000"/>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A</a:t>
            </a:r>
          </a:p>
        </p:txBody>
      </p:sp>
      <p:sp>
        <p:nvSpPr>
          <p:cNvPr id="169" name="Rectangle 168"/>
          <p:cNvSpPr/>
          <p:nvPr/>
        </p:nvSpPr>
        <p:spPr>
          <a:xfrm>
            <a:off x="8047535" y="2322702"/>
            <a:ext cx="182880" cy="164592"/>
          </a:xfrm>
          <a:prstGeom prst="rect">
            <a:avLst/>
          </a:prstGeom>
          <a:solidFill>
            <a:srgbClr val="FF0000"/>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B</a:t>
            </a:r>
          </a:p>
        </p:txBody>
      </p:sp>
      <p:sp>
        <p:nvSpPr>
          <p:cNvPr id="171" name="Rectangle 170"/>
          <p:cNvSpPr/>
          <p:nvPr/>
        </p:nvSpPr>
        <p:spPr>
          <a:xfrm>
            <a:off x="8047535" y="3989211"/>
            <a:ext cx="182880" cy="164592"/>
          </a:xfrm>
          <a:prstGeom prst="rect">
            <a:avLst/>
          </a:prstGeom>
          <a:solidFill>
            <a:srgbClr val="FF0000"/>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C</a:t>
            </a:r>
          </a:p>
        </p:txBody>
      </p:sp>
      <p:sp>
        <p:nvSpPr>
          <p:cNvPr id="173" name="Rectangle 172"/>
          <p:cNvSpPr/>
          <p:nvPr/>
        </p:nvSpPr>
        <p:spPr>
          <a:xfrm>
            <a:off x="8047535" y="5845469"/>
            <a:ext cx="182880" cy="164592"/>
          </a:xfrm>
          <a:prstGeom prst="rect">
            <a:avLst/>
          </a:prstGeom>
          <a:solidFill>
            <a:srgbClr val="FF0000"/>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F</a:t>
            </a:r>
          </a:p>
        </p:txBody>
      </p:sp>
      <p:sp>
        <p:nvSpPr>
          <p:cNvPr id="174" name="Rounded Rectangle 173"/>
          <p:cNvSpPr/>
          <p:nvPr/>
        </p:nvSpPr>
        <p:spPr>
          <a:xfrm>
            <a:off x="2881311" y="3931835"/>
            <a:ext cx="509588" cy="1734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tx1"/>
                </a:solidFill>
              </a:rPr>
              <a:t>B - 7</a:t>
            </a:r>
          </a:p>
        </p:txBody>
      </p:sp>
      <p:graphicFrame>
        <p:nvGraphicFramePr>
          <p:cNvPr id="175" name="Table 174"/>
          <p:cNvGraphicFramePr>
            <a:graphicFrameLocks noGrp="1"/>
          </p:cNvGraphicFramePr>
          <p:nvPr/>
        </p:nvGraphicFramePr>
        <p:xfrm>
          <a:off x="8134066" y="4628218"/>
          <a:ext cx="1631504" cy="472440"/>
        </p:xfrm>
        <a:graphic>
          <a:graphicData uri="http://schemas.openxmlformats.org/drawingml/2006/table">
            <a:tbl>
              <a:tblPr firstRow="1" bandRow="1">
                <a:tableStyleId>{5C22544A-7EE6-4342-B048-85BDC9FD1C3A}</a:tableStyleId>
              </a:tblPr>
              <a:tblGrid>
                <a:gridCol w="1631504"/>
              </a:tblGrid>
              <a:tr h="0">
                <a:tc>
                  <a:txBody>
                    <a:bodyPr/>
                    <a:lstStyle/>
                    <a:p>
                      <a:pPr algn="ctr"/>
                      <a:r>
                        <a:rPr lang="en-GB" sz="600" dirty="0" smtClean="0"/>
                        <a:t>Reference</a:t>
                      </a:r>
                      <a:r>
                        <a:rPr lang="en-GB" sz="600" baseline="0" dirty="0" smtClean="0"/>
                        <a:t> Data Usage</a:t>
                      </a:r>
                      <a:endParaRPr lang="en-GB" sz="600" dirty="0"/>
                    </a:p>
                  </a:txBody>
                  <a:tcPr>
                    <a:solidFill>
                      <a:schemeClr val="accent5">
                        <a:lumMod val="50000"/>
                      </a:schemeClr>
                    </a:solidFill>
                  </a:tcPr>
                </a:tc>
              </a:tr>
              <a:tr h="234678">
                <a:tc>
                  <a:txBody>
                    <a:bodyPr/>
                    <a:lstStyle/>
                    <a:p>
                      <a:r>
                        <a:rPr lang="en-GB" sz="700" b="1" dirty="0" smtClean="0">
                          <a:solidFill>
                            <a:schemeClr val="tx1">
                              <a:lumMod val="95000"/>
                              <a:lumOff val="5000"/>
                            </a:schemeClr>
                          </a:solidFill>
                          <a:latin typeface="Arial Narrow" pitchFamily="34" charset="0"/>
                        </a:rPr>
                        <a:t>PF</a:t>
                      </a:r>
                      <a:r>
                        <a:rPr lang="en-GB" sz="700" b="0" baseline="0" dirty="0" smtClean="0">
                          <a:solidFill>
                            <a:schemeClr val="tx1">
                              <a:lumMod val="95000"/>
                              <a:lumOff val="5000"/>
                            </a:schemeClr>
                          </a:solidFill>
                          <a:latin typeface="Arial Narrow" pitchFamily="34" charset="0"/>
                        </a:rPr>
                        <a:t>:</a:t>
                      </a:r>
                      <a:r>
                        <a:rPr lang="en-US" sz="600" kern="1200" baseline="0" dirty="0" smtClean="0">
                          <a:solidFill>
                            <a:schemeClr val="dk1"/>
                          </a:solidFill>
                          <a:latin typeface="+mn-lt"/>
                          <a:ea typeface="+mn-ea"/>
                          <a:cs typeface="+mn-cs"/>
                        </a:rPr>
                        <a:t>Incorrect Master/ Reference Data, Discrepancies to RDM master </a:t>
                      </a:r>
                      <a:endParaRPr lang="en-GB" sz="700" b="0" dirty="0">
                        <a:solidFill>
                          <a:schemeClr val="tx1">
                            <a:lumMod val="95000"/>
                            <a:lumOff val="5000"/>
                          </a:schemeClr>
                        </a:solidFill>
                        <a:latin typeface="Arial Narrow" pitchFamily="34" charset="0"/>
                      </a:endParaRPr>
                    </a:p>
                  </a:txBody>
                  <a:tcPr>
                    <a:solidFill>
                      <a:schemeClr val="bg1">
                        <a:lumMod val="85000"/>
                      </a:schemeClr>
                    </a:solidFill>
                  </a:tcPr>
                </a:tc>
              </a:tr>
            </a:tbl>
          </a:graphicData>
        </a:graphic>
      </p:graphicFrame>
      <p:sp>
        <p:nvSpPr>
          <p:cNvPr id="176" name="Rectangle 175"/>
          <p:cNvSpPr/>
          <p:nvPr/>
        </p:nvSpPr>
        <p:spPr>
          <a:xfrm>
            <a:off x="8047535" y="4590041"/>
            <a:ext cx="182880" cy="164592"/>
          </a:xfrm>
          <a:prstGeom prst="rect">
            <a:avLst/>
          </a:prstGeom>
          <a:solidFill>
            <a:srgbClr val="FF0000"/>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D</a:t>
            </a:r>
          </a:p>
        </p:txBody>
      </p:sp>
      <p:sp>
        <p:nvSpPr>
          <p:cNvPr id="177" name="Rectangle 176"/>
          <p:cNvSpPr/>
          <p:nvPr/>
        </p:nvSpPr>
        <p:spPr>
          <a:xfrm>
            <a:off x="8047535" y="5192883"/>
            <a:ext cx="182880" cy="164592"/>
          </a:xfrm>
          <a:prstGeom prst="rect">
            <a:avLst/>
          </a:prstGeom>
          <a:solidFill>
            <a:srgbClr val="FF0000"/>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E</a:t>
            </a:r>
          </a:p>
        </p:txBody>
      </p:sp>
      <p:sp>
        <p:nvSpPr>
          <p:cNvPr id="178" name="Rectangle 177"/>
          <p:cNvSpPr/>
          <p:nvPr/>
        </p:nvSpPr>
        <p:spPr>
          <a:xfrm>
            <a:off x="374652" y="4525023"/>
            <a:ext cx="290585" cy="156005"/>
          </a:xfrm>
          <a:prstGeom prst="rect">
            <a:avLst/>
          </a:prstGeom>
          <a:solidFill>
            <a:schemeClr val="bg1">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sz="500" dirty="0"/>
          </a:p>
        </p:txBody>
      </p:sp>
      <p:sp>
        <p:nvSpPr>
          <p:cNvPr id="179" name="TextBox 178"/>
          <p:cNvSpPr txBox="1"/>
          <p:nvPr/>
        </p:nvSpPr>
        <p:spPr>
          <a:xfrm>
            <a:off x="613485" y="4506498"/>
            <a:ext cx="1135247" cy="200055"/>
          </a:xfrm>
          <a:prstGeom prst="rect">
            <a:avLst/>
          </a:prstGeom>
          <a:noFill/>
        </p:spPr>
        <p:txBody>
          <a:bodyPr wrap="none" rtlCol="0">
            <a:spAutoFit/>
          </a:bodyPr>
          <a:lstStyle/>
          <a:p>
            <a:r>
              <a:rPr lang="en-GB" sz="700" b="1" dirty="0" smtClean="0"/>
              <a:t>Critical Data Elements</a:t>
            </a:r>
            <a:endParaRPr lang="en-GB" sz="700" b="1" dirty="0"/>
          </a:p>
        </p:txBody>
      </p:sp>
      <p:sp>
        <p:nvSpPr>
          <p:cNvPr id="93" name="Rounded Rectangle 92"/>
          <p:cNvSpPr/>
          <p:nvPr/>
        </p:nvSpPr>
        <p:spPr>
          <a:xfrm>
            <a:off x="42532" y="1163781"/>
            <a:ext cx="7900465" cy="36333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p:cNvSpPr/>
          <p:nvPr/>
        </p:nvSpPr>
        <p:spPr>
          <a:xfrm>
            <a:off x="77131" y="5253119"/>
            <a:ext cx="274320" cy="164592"/>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lnSpc>
                <a:spcPct val="80000"/>
              </a:lnSpc>
            </a:pPr>
            <a:r>
              <a:rPr lang="en-GB" sz="700" b="1" dirty="0" smtClean="0">
                <a:solidFill>
                  <a:schemeClr val="bg1"/>
                </a:solidFill>
              </a:rPr>
              <a:t>1</a:t>
            </a:r>
          </a:p>
        </p:txBody>
      </p:sp>
      <p:sp>
        <p:nvSpPr>
          <p:cNvPr id="95" name="Rectangle 94"/>
          <p:cNvSpPr/>
          <p:nvPr/>
        </p:nvSpPr>
        <p:spPr>
          <a:xfrm>
            <a:off x="1419919" y="5253119"/>
            <a:ext cx="274320" cy="164592"/>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lnSpc>
                <a:spcPct val="80000"/>
              </a:lnSpc>
            </a:pPr>
            <a:r>
              <a:rPr lang="en-GB" sz="700" b="1" dirty="0" smtClean="0">
                <a:solidFill>
                  <a:schemeClr val="bg1"/>
                </a:solidFill>
              </a:rPr>
              <a:t>2</a:t>
            </a:r>
          </a:p>
        </p:txBody>
      </p:sp>
      <p:sp>
        <p:nvSpPr>
          <p:cNvPr id="96" name="Rectangle 95"/>
          <p:cNvSpPr/>
          <p:nvPr/>
        </p:nvSpPr>
        <p:spPr>
          <a:xfrm>
            <a:off x="2719630" y="5253119"/>
            <a:ext cx="274320" cy="164592"/>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lnSpc>
                <a:spcPct val="80000"/>
              </a:lnSpc>
            </a:pPr>
            <a:r>
              <a:rPr lang="en-GB" sz="700" b="1" dirty="0" smtClean="0">
                <a:solidFill>
                  <a:schemeClr val="bg1"/>
                </a:solidFill>
              </a:rPr>
              <a:t>3</a:t>
            </a:r>
          </a:p>
        </p:txBody>
      </p:sp>
      <p:sp>
        <p:nvSpPr>
          <p:cNvPr id="97" name="Rectangle 96"/>
          <p:cNvSpPr/>
          <p:nvPr/>
        </p:nvSpPr>
        <p:spPr>
          <a:xfrm>
            <a:off x="4062418" y="5253119"/>
            <a:ext cx="274320" cy="164592"/>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lnSpc>
                <a:spcPct val="80000"/>
              </a:lnSpc>
            </a:pPr>
            <a:r>
              <a:rPr lang="en-GB" sz="700" b="1" dirty="0" smtClean="0">
                <a:solidFill>
                  <a:schemeClr val="bg1"/>
                </a:solidFill>
              </a:rPr>
              <a:t>4</a:t>
            </a:r>
          </a:p>
        </p:txBody>
      </p:sp>
      <p:sp>
        <p:nvSpPr>
          <p:cNvPr id="98" name="Rectangle 97"/>
          <p:cNvSpPr/>
          <p:nvPr/>
        </p:nvSpPr>
        <p:spPr>
          <a:xfrm>
            <a:off x="5376460" y="5270371"/>
            <a:ext cx="274320" cy="164592"/>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lnSpc>
                <a:spcPct val="80000"/>
              </a:lnSpc>
            </a:pPr>
            <a:r>
              <a:rPr lang="en-GB" sz="700" b="1" dirty="0" smtClean="0">
                <a:solidFill>
                  <a:schemeClr val="bg1"/>
                </a:solidFill>
              </a:rPr>
              <a:t>5</a:t>
            </a:r>
          </a:p>
        </p:txBody>
      </p:sp>
      <p:sp>
        <p:nvSpPr>
          <p:cNvPr id="99" name="Rectangle 98"/>
          <p:cNvSpPr/>
          <p:nvPr/>
        </p:nvSpPr>
        <p:spPr>
          <a:xfrm>
            <a:off x="77131" y="5983461"/>
            <a:ext cx="274320" cy="164592"/>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lnSpc>
                <a:spcPct val="80000"/>
              </a:lnSpc>
            </a:pPr>
            <a:r>
              <a:rPr lang="en-GB" sz="700" b="1" dirty="0" smtClean="0">
                <a:solidFill>
                  <a:schemeClr val="bg1"/>
                </a:solidFill>
              </a:rPr>
              <a:t>6</a:t>
            </a:r>
          </a:p>
        </p:txBody>
      </p:sp>
      <p:sp>
        <p:nvSpPr>
          <p:cNvPr id="100" name="Rectangle 99"/>
          <p:cNvSpPr/>
          <p:nvPr/>
        </p:nvSpPr>
        <p:spPr>
          <a:xfrm>
            <a:off x="1419919" y="5983461"/>
            <a:ext cx="274320" cy="164592"/>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lnSpc>
                <a:spcPct val="80000"/>
              </a:lnSpc>
            </a:pPr>
            <a:r>
              <a:rPr lang="en-GB" sz="700" b="1" dirty="0" smtClean="0">
                <a:solidFill>
                  <a:schemeClr val="bg1"/>
                </a:solidFill>
              </a:rPr>
              <a:t>7</a:t>
            </a:r>
          </a:p>
        </p:txBody>
      </p:sp>
      <p:sp>
        <p:nvSpPr>
          <p:cNvPr id="102" name="Rectangle 101"/>
          <p:cNvSpPr/>
          <p:nvPr/>
        </p:nvSpPr>
        <p:spPr>
          <a:xfrm>
            <a:off x="2719630" y="5983461"/>
            <a:ext cx="274320" cy="164592"/>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lnSpc>
                <a:spcPct val="80000"/>
              </a:lnSpc>
            </a:pPr>
            <a:r>
              <a:rPr lang="en-GB" sz="700" b="1" dirty="0" smtClean="0">
                <a:solidFill>
                  <a:schemeClr val="bg1"/>
                </a:solidFill>
              </a:rPr>
              <a:t>8</a:t>
            </a:r>
          </a:p>
        </p:txBody>
      </p:sp>
      <p:sp>
        <p:nvSpPr>
          <p:cNvPr id="103" name="Rectangle 102"/>
          <p:cNvSpPr/>
          <p:nvPr/>
        </p:nvSpPr>
        <p:spPr>
          <a:xfrm>
            <a:off x="4062418" y="5983461"/>
            <a:ext cx="274320" cy="164592"/>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lnSpc>
                <a:spcPct val="80000"/>
              </a:lnSpc>
            </a:pPr>
            <a:r>
              <a:rPr lang="en-GB" sz="700" b="1" dirty="0" smtClean="0">
                <a:solidFill>
                  <a:schemeClr val="bg1"/>
                </a:solidFill>
              </a:rPr>
              <a:t>9</a:t>
            </a:r>
          </a:p>
        </p:txBody>
      </p:sp>
      <p:sp>
        <p:nvSpPr>
          <p:cNvPr id="104" name="Rectangle 103"/>
          <p:cNvSpPr/>
          <p:nvPr/>
        </p:nvSpPr>
        <p:spPr>
          <a:xfrm>
            <a:off x="5376460" y="5976986"/>
            <a:ext cx="274320" cy="171067"/>
          </a:xfrm>
          <a:prstGeom prst="rect">
            <a:avLst/>
          </a:prstGeom>
          <a:solidFill>
            <a:schemeClr val="tx1"/>
          </a:solidFill>
          <a:ln>
            <a:solidFill>
              <a:srgbClr val="69B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85000" lnSpcReduction="20000"/>
          </a:bodyPr>
          <a:lstStyle/>
          <a:p>
            <a:pPr algn="ctr"/>
            <a:r>
              <a:rPr lang="en-GB" sz="700" b="1" dirty="0" smtClean="0">
                <a:solidFill>
                  <a:schemeClr val="bg1"/>
                </a:solidFill>
              </a:rPr>
              <a:t>10</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852488" y="3032125"/>
            <a:ext cx="1371600" cy="549275"/>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400" b="1" dirty="0">
                <a:solidFill>
                  <a:schemeClr val="bg1"/>
                </a:solidFill>
                <a:latin typeface="Arial" pitchFamily="34" charset="0"/>
                <a:cs typeface="Arial" pitchFamily="34" charset="0"/>
              </a:rPr>
              <a:t>CIO</a:t>
            </a:r>
          </a:p>
        </p:txBody>
      </p:sp>
      <p:sp>
        <p:nvSpPr>
          <p:cNvPr id="12" name="Rounded Rectangle 11"/>
          <p:cNvSpPr/>
          <p:nvPr/>
        </p:nvSpPr>
        <p:spPr>
          <a:xfrm>
            <a:off x="3117850" y="2516188"/>
            <a:ext cx="1554163" cy="366712"/>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00" b="1" dirty="0">
                <a:solidFill>
                  <a:schemeClr val="bg1"/>
                </a:solidFill>
                <a:latin typeface="Arial" pitchFamily="34" charset="0"/>
                <a:cs typeface="Arial" pitchFamily="34" charset="0"/>
              </a:rPr>
              <a:t>IT</a:t>
            </a:r>
          </a:p>
        </p:txBody>
      </p:sp>
      <p:sp>
        <p:nvSpPr>
          <p:cNvPr id="13" name="Rounded Rectangle 12"/>
          <p:cNvSpPr/>
          <p:nvPr/>
        </p:nvSpPr>
        <p:spPr>
          <a:xfrm>
            <a:off x="3117850" y="3081338"/>
            <a:ext cx="1554163" cy="366712"/>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00" b="1" dirty="0">
                <a:solidFill>
                  <a:schemeClr val="bg1"/>
                </a:solidFill>
                <a:latin typeface="Arial" pitchFamily="34" charset="0"/>
                <a:cs typeface="Arial" pitchFamily="34" charset="0"/>
              </a:rPr>
              <a:t>RBDM-ITO</a:t>
            </a:r>
          </a:p>
        </p:txBody>
      </p:sp>
      <p:cxnSp>
        <p:nvCxnSpPr>
          <p:cNvPr id="15" name="Elbow Connector 14"/>
          <p:cNvCxnSpPr>
            <a:endCxn id="12" idx="1"/>
          </p:cNvCxnSpPr>
          <p:nvPr/>
        </p:nvCxnSpPr>
        <p:spPr>
          <a:xfrm rot="5400000" flipH="1" flipV="1">
            <a:off x="2584849" y="2753124"/>
            <a:ext cx="586581" cy="479422"/>
          </a:xfrm>
          <a:prstGeom prst="bentConnector2">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13" idx="1"/>
          </p:cNvCxnSpPr>
          <p:nvPr/>
        </p:nvCxnSpPr>
        <p:spPr>
          <a:xfrm>
            <a:off x="2224088" y="3259138"/>
            <a:ext cx="893762" cy="6350"/>
          </a:xfrm>
          <a:prstGeom prst="bentConnector3">
            <a:avLst>
              <a:gd name="adj1" fmla="val 50000"/>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52488" y="4176713"/>
            <a:ext cx="1371600" cy="549275"/>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400" b="1" dirty="0">
                <a:solidFill>
                  <a:schemeClr val="bg1"/>
                </a:solidFill>
                <a:latin typeface="Arial" pitchFamily="34" charset="0"/>
                <a:cs typeface="Arial" pitchFamily="34" charset="0"/>
              </a:rPr>
              <a:t>TS</a:t>
            </a:r>
          </a:p>
        </p:txBody>
      </p:sp>
      <p:sp>
        <p:nvSpPr>
          <p:cNvPr id="20" name="Rounded Rectangle 19"/>
          <p:cNvSpPr/>
          <p:nvPr/>
        </p:nvSpPr>
        <p:spPr>
          <a:xfrm>
            <a:off x="3117850" y="4268788"/>
            <a:ext cx="1554163" cy="365125"/>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00" b="1" dirty="0">
                <a:solidFill>
                  <a:schemeClr val="bg1"/>
                </a:solidFill>
                <a:latin typeface="Arial" pitchFamily="34" charset="0"/>
                <a:cs typeface="Arial" pitchFamily="34" charset="0"/>
              </a:rPr>
              <a:t>ITO </a:t>
            </a:r>
            <a:r>
              <a:rPr lang="en-GB" sz="1000" b="1" dirty="0" smtClean="0">
                <a:solidFill>
                  <a:schemeClr val="bg1"/>
                </a:solidFill>
                <a:latin typeface="Arial" pitchFamily="34" charset="0"/>
                <a:cs typeface="Arial" pitchFamily="34" charset="0"/>
              </a:rPr>
              <a:t> Retail PSS</a:t>
            </a:r>
            <a:endParaRPr lang="en-GB" sz="1000" b="1" dirty="0">
              <a:solidFill>
                <a:schemeClr val="bg1"/>
              </a:solidFill>
              <a:latin typeface="Arial" pitchFamily="34" charset="0"/>
              <a:cs typeface="Arial" pitchFamily="34" charset="0"/>
            </a:endParaRPr>
          </a:p>
        </p:txBody>
      </p:sp>
      <p:sp>
        <p:nvSpPr>
          <p:cNvPr id="21" name="Rounded Rectangle 20"/>
          <p:cNvSpPr/>
          <p:nvPr/>
        </p:nvSpPr>
        <p:spPr>
          <a:xfrm>
            <a:off x="852488" y="4899025"/>
            <a:ext cx="1371600" cy="549275"/>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400" b="1" dirty="0">
                <a:solidFill>
                  <a:schemeClr val="bg1"/>
                </a:solidFill>
                <a:latin typeface="Arial" pitchFamily="34" charset="0"/>
                <a:cs typeface="Arial" pitchFamily="34" charset="0"/>
              </a:rPr>
              <a:t>COO</a:t>
            </a:r>
          </a:p>
        </p:txBody>
      </p:sp>
      <p:sp>
        <p:nvSpPr>
          <p:cNvPr id="22" name="Rounded Rectangle 21"/>
          <p:cNvSpPr/>
          <p:nvPr/>
        </p:nvSpPr>
        <p:spPr>
          <a:xfrm>
            <a:off x="3117850" y="4999038"/>
            <a:ext cx="1554163" cy="366712"/>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00" b="1" dirty="0">
                <a:solidFill>
                  <a:schemeClr val="bg1"/>
                </a:solidFill>
                <a:latin typeface="Arial" pitchFamily="34" charset="0"/>
                <a:cs typeface="Arial" pitchFamily="34" charset="0"/>
              </a:rPr>
              <a:t>RB COO</a:t>
            </a:r>
          </a:p>
        </p:txBody>
      </p:sp>
      <p:sp>
        <p:nvSpPr>
          <p:cNvPr id="25" name="Rounded Rectangle 24"/>
          <p:cNvSpPr/>
          <p:nvPr/>
        </p:nvSpPr>
        <p:spPr>
          <a:xfrm>
            <a:off x="852488" y="5797550"/>
            <a:ext cx="1371600" cy="549275"/>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400" b="1" dirty="0">
                <a:solidFill>
                  <a:schemeClr val="bg1"/>
                </a:solidFill>
                <a:latin typeface="Arial" pitchFamily="34" charset="0"/>
                <a:cs typeface="Arial" pitchFamily="34" charset="0"/>
              </a:rPr>
              <a:t>Country</a:t>
            </a:r>
          </a:p>
        </p:txBody>
      </p:sp>
      <p:sp>
        <p:nvSpPr>
          <p:cNvPr id="26" name="Rounded Rectangle 25"/>
          <p:cNvSpPr/>
          <p:nvPr/>
        </p:nvSpPr>
        <p:spPr>
          <a:xfrm>
            <a:off x="3117850" y="5595938"/>
            <a:ext cx="1554163" cy="365125"/>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00" b="1" dirty="0">
                <a:solidFill>
                  <a:schemeClr val="bg1"/>
                </a:solidFill>
                <a:latin typeface="Arial" pitchFamily="34" charset="0"/>
                <a:cs typeface="Arial" pitchFamily="34" charset="0"/>
              </a:rPr>
              <a:t>Group Applications</a:t>
            </a:r>
          </a:p>
        </p:txBody>
      </p:sp>
      <p:sp>
        <p:nvSpPr>
          <p:cNvPr id="27" name="Rounded Rectangle 26"/>
          <p:cNvSpPr/>
          <p:nvPr/>
        </p:nvSpPr>
        <p:spPr>
          <a:xfrm>
            <a:off x="3117850" y="6196013"/>
            <a:ext cx="1554163" cy="366712"/>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a:solidFill>
                  <a:schemeClr val="bg1"/>
                </a:solidFill>
                <a:latin typeface="Arial" pitchFamily="34" charset="0"/>
                <a:cs typeface="Arial" pitchFamily="34" charset="0"/>
              </a:rPr>
              <a:t>In-country Applications</a:t>
            </a:r>
          </a:p>
        </p:txBody>
      </p:sp>
      <p:cxnSp>
        <p:nvCxnSpPr>
          <p:cNvPr id="28" name="Elbow Connector 27"/>
          <p:cNvCxnSpPr>
            <a:stCxn id="25" idx="3"/>
            <a:endCxn id="26" idx="1"/>
          </p:cNvCxnSpPr>
          <p:nvPr/>
        </p:nvCxnSpPr>
        <p:spPr>
          <a:xfrm flipV="1">
            <a:off x="2224088" y="5778500"/>
            <a:ext cx="893762" cy="293688"/>
          </a:xfrm>
          <a:prstGeom prst="bentConnector3">
            <a:avLst>
              <a:gd name="adj1" fmla="val 50000"/>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5" idx="3"/>
            <a:endCxn id="27" idx="1"/>
          </p:cNvCxnSpPr>
          <p:nvPr/>
        </p:nvCxnSpPr>
        <p:spPr>
          <a:xfrm>
            <a:off x="2224088" y="6072188"/>
            <a:ext cx="893762" cy="306387"/>
          </a:xfrm>
          <a:prstGeom prst="bentConnector3">
            <a:avLst>
              <a:gd name="adj1" fmla="val 50000"/>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52488" y="1565275"/>
            <a:ext cx="1371600" cy="549275"/>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400" b="1" dirty="0">
                <a:solidFill>
                  <a:schemeClr val="bg1"/>
                </a:solidFill>
                <a:latin typeface="Arial" pitchFamily="34" charset="0"/>
                <a:cs typeface="Arial" pitchFamily="34" charset="0"/>
              </a:rPr>
              <a:t>Business</a:t>
            </a:r>
          </a:p>
        </p:txBody>
      </p:sp>
      <p:sp>
        <p:nvSpPr>
          <p:cNvPr id="31" name="Rounded Rectangle 30"/>
          <p:cNvSpPr/>
          <p:nvPr/>
        </p:nvSpPr>
        <p:spPr>
          <a:xfrm>
            <a:off x="3117850" y="1651000"/>
            <a:ext cx="1554163" cy="366713"/>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00" b="1" dirty="0">
                <a:solidFill>
                  <a:schemeClr val="bg1"/>
                </a:solidFill>
                <a:latin typeface="Arial" pitchFamily="34" charset="0"/>
                <a:cs typeface="Arial" pitchFamily="34" charset="0"/>
              </a:rPr>
              <a:t>RB </a:t>
            </a:r>
            <a:r>
              <a:rPr lang="en-GB" sz="1000" b="1" dirty="0" smtClean="0">
                <a:solidFill>
                  <a:schemeClr val="bg1"/>
                </a:solidFill>
                <a:latin typeface="Arial" pitchFamily="34" charset="0"/>
                <a:cs typeface="Arial" pitchFamily="34" charset="0"/>
              </a:rPr>
              <a:t>Data Management</a:t>
            </a:r>
            <a:endParaRPr lang="en-GB" sz="1000" b="1" dirty="0">
              <a:solidFill>
                <a:schemeClr val="bg1"/>
              </a:solidFill>
              <a:latin typeface="Arial" pitchFamily="34" charset="0"/>
              <a:cs typeface="Arial" pitchFamily="34" charset="0"/>
            </a:endParaRPr>
          </a:p>
        </p:txBody>
      </p:sp>
      <p:sp>
        <p:nvSpPr>
          <p:cNvPr id="32" name="Rectangle 31"/>
          <p:cNvSpPr/>
          <p:nvPr/>
        </p:nvSpPr>
        <p:spPr>
          <a:xfrm>
            <a:off x="5157788" y="1535113"/>
            <a:ext cx="4297362" cy="712787"/>
          </a:xfrm>
          <a:prstGeom prst="rect">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lstStyle/>
          <a:p>
            <a:pPr>
              <a:buClr>
                <a:srgbClr val="00B050"/>
              </a:buClr>
              <a:buFont typeface="Wingdings" pitchFamily="2" charset="2"/>
              <a:buChar char="§"/>
              <a:defRPr/>
            </a:pPr>
            <a:r>
              <a:rPr lang="en-GB" sz="950" dirty="0">
                <a:solidFill>
                  <a:schemeClr val="accent1">
                    <a:lumMod val="50000"/>
                  </a:schemeClr>
                </a:solidFill>
              </a:rPr>
              <a:t> Overall project </a:t>
            </a:r>
            <a:r>
              <a:rPr lang="en-GB" sz="950" dirty="0" smtClean="0">
                <a:solidFill>
                  <a:schemeClr val="accent1">
                    <a:lumMod val="50000"/>
                  </a:schemeClr>
                </a:solidFill>
              </a:rPr>
              <a:t>governance</a:t>
            </a:r>
            <a:endParaRPr lang="en-GB" sz="950" dirty="0">
              <a:solidFill>
                <a:schemeClr val="accent1">
                  <a:lumMod val="50000"/>
                </a:schemeClr>
              </a:solidFill>
            </a:endParaRPr>
          </a:p>
          <a:p>
            <a:pPr>
              <a:buClr>
                <a:srgbClr val="00B050"/>
              </a:buClr>
              <a:buFont typeface="Wingdings" pitchFamily="2" charset="2"/>
              <a:buChar char="§"/>
              <a:defRPr/>
            </a:pPr>
            <a:r>
              <a:rPr lang="en-GB" sz="950" dirty="0">
                <a:solidFill>
                  <a:schemeClr val="accent1">
                    <a:lumMod val="50000"/>
                  </a:schemeClr>
                </a:solidFill>
              </a:rPr>
              <a:t> Finalize Scope – Phasing, Systems and Markets</a:t>
            </a:r>
          </a:p>
          <a:p>
            <a:pPr>
              <a:buClr>
                <a:srgbClr val="00B050"/>
              </a:buClr>
              <a:buFont typeface="Wingdings" pitchFamily="2" charset="2"/>
              <a:buChar char="§"/>
              <a:defRPr/>
            </a:pPr>
            <a:r>
              <a:rPr lang="en-GB" sz="950" dirty="0">
                <a:solidFill>
                  <a:schemeClr val="accent1">
                    <a:lumMod val="50000"/>
                  </a:schemeClr>
                </a:solidFill>
              </a:rPr>
              <a:t> ORF implementation</a:t>
            </a:r>
          </a:p>
          <a:p>
            <a:pPr>
              <a:buClr>
                <a:srgbClr val="00B050"/>
              </a:buClr>
              <a:buFont typeface="Wingdings" pitchFamily="2" charset="2"/>
              <a:buChar char="§"/>
              <a:defRPr/>
            </a:pPr>
            <a:r>
              <a:rPr lang="en-GB" sz="950" dirty="0">
                <a:solidFill>
                  <a:schemeClr val="accent1">
                    <a:lumMod val="50000"/>
                  </a:schemeClr>
                </a:solidFill>
              </a:rPr>
              <a:t> Country process owner communications</a:t>
            </a:r>
          </a:p>
        </p:txBody>
      </p:sp>
      <p:cxnSp>
        <p:nvCxnSpPr>
          <p:cNvPr id="34" name="Straight Arrow Connector 33"/>
          <p:cNvCxnSpPr>
            <a:stCxn id="19" idx="3"/>
            <a:endCxn id="20" idx="1"/>
          </p:cNvCxnSpPr>
          <p:nvPr/>
        </p:nvCxnSpPr>
        <p:spPr>
          <a:xfrm>
            <a:off x="2224088" y="4451350"/>
            <a:ext cx="893762"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0" idx="3"/>
            <a:endCxn id="31" idx="1"/>
          </p:cNvCxnSpPr>
          <p:nvPr/>
        </p:nvCxnSpPr>
        <p:spPr>
          <a:xfrm flipV="1">
            <a:off x="2224088" y="1835150"/>
            <a:ext cx="893762" cy="4763"/>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1" idx="3"/>
            <a:endCxn id="22" idx="1"/>
          </p:cNvCxnSpPr>
          <p:nvPr/>
        </p:nvCxnSpPr>
        <p:spPr>
          <a:xfrm>
            <a:off x="2224088" y="5173663"/>
            <a:ext cx="893762" cy="952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157788" y="2411413"/>
            <a:ext cx="4297362" cy="576262"/>
          </a:xfrm>
          <a:prstGeom prst="rect">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lstStyle/>
          <a:p>
            <a:pPr>
              <a:buClr>
                <a:srgbClr val="00B050"/>
              </a:buClr>
              <a:buFont typeface="Wingdings" pitchFamily="2" charset="2"/>
              <a:buChar char="§"/>
              <a:defRPr/>
            </a:pPr>
            <a:r>
              <a:rPr lang="en-GB" sz="950" dirty="0">
                <a:solidFill>
                  <a:schemeClr val="accent1">
                    <a:lumMod val="50000"/>
                  </a:schemeClr>
                </a:solidFill>
              </a:rPr>
              <a:t> Identify system SME (Subject matter expert) </a:t>
            </a:r>
          </a:p>
          <a:p>
            <a:pPr>
              <a:buClr>
                <a:srgbClr val="00B050"/>
              </a:buClr>
              <a:buFont typeface="Wingdings" pitchFamily="2" charset="2"/>
              <a:buChar char="§"/>
              <a:defRPr/>
            </a:pPr>
            <a:r>
              <a:rPr lang="en-GB" sz="950" dirty="0">
                <a:solidFill>
                  <a:schemeClr val="accent1">
                    <a:lumMod val="50000"/>
                  </a:schemeClr>
                </a:solidFill>
              </a:rPr>
              <a:t> Update meta data for identified CDE</a:t>
            </a:r>
          </a:p>
          <a:p>
            <a:pPr>
              <a:buClr>
                <a:srgbClr val="00B050"/>
              </a:buClr>
              <a:buFont typeface="Wingdings" pitchFamily="2" charset="2"/>
              <a:buChar char="§"/>
              <a:defRPr/>
            </a:pPr>
            <a:r>
              <a:rPr lang="en-GB" sz="950" dirty="0">
                <a:solidFill>
                  <a:schemeClr val="accent1">
                    <a:lumMod val="50000"/>
                  </a:schemeClr>
                </a:solidFill>
              </a:rPr>
              <a:t> Provide details for ops recon assessment and reference data gap assessment</a:t>
            </a:r>
          </a:p>
        </p:txBody>
      </p:sp>
      <p:sp>
        <p:nvSpPr>
          <p:cNvPr id="43" name="Rounded Rectangle 42"/>
          <p:cNvSpPr/>
          <p:nvPr/>
        </p:nvSpPr>
        <p:spPr>
          <a:xfrm>
            <a:off x="852488" y="904875"/>
            <a:ext cx="1371600" cy="547688"/>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400" b="1" dirty="0">
                <a:solidFill>
                  <a:schemeClr val="bg1"/>
                </a:solidFill>
                <a:latin typeface="Arial" pitchFamily="34" charset="0"/>
                <a:cs typeface="Arial" pitchFamily="34" charset="0"/>
              </a:rPr>
              <a:t>Downstream</a:t>
            </a:r>
          </a:p>
        </p:txBody>
      </p:sp>
      <p:sp>
        <p:nvSpPr>
          <p:cNvPr id="44" name="Rounded Rectangle 43"/>
          <p:cNvSpPr/>
          <p:nvPr/>
        </p:nvSpPr>
        <p:spPr>
          <a:xfrm>
            <a:off x="3117850" y="990600"/>
            <a:ext cx="1554163" cy="366713"/>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00" b="1" dirty="0">
                <a:solidFill>
                  <a:schemeClr val="bg1"/>
                </a:solidFill>
                <a:latin typeface="Arial" pitchFamily="34" charset="0"/>
                <a:cs typeface="Arial" pitchFamily="34" charset="0"/>
              </a:rPr>
              <a:t>FCC, TAX, BCBS</a:t>
            </a:r>
          </a:p>
        </p:txBody>
      </p:sp>
      <p:cxnSp>
        <p:nvCxnSpPr>
          <p:cNvPr id="45" name="Straight Arrow Connector 44"/>
          <p:cNvCxnSpPr>
            <a:stCxn id="43" idx="3"/>
            <a:endCxn id="44" idx="1"/>
          </p:cNvCxnSpPr>
          <p:nvPr/>
        </p:nvCxnSpPr>
        <p:spPr>
          <a:xfrm flipV="1">
            <a:off x="2224088" y="1173163"/>
            <a:ext cx="893762" cy="4762"/>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157788" y="944563"/>
            <a:ext cx="4297362" cy="457200"/>
          </a:xfrm>
          <a:prstGeom prst="rect">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Ins="182880"/>
          <a:lstStyle/>
          <a:p>
            <a:pPr>
              <a:buClr>
                <a:srgbClr val="00B050"/>
              </a:buClr>
              <a:buFont typeface="Wingdings" pitchFamily="2" charset="2"/>
              <a:buChar char="§"/>
              <a:defRPr/>
            </a:pPr>
            <a:r>
              <a:rPr lang="en-GB" sz="950" dirty="0">
                <a:solidFill>
                  <a:schemeClr val="accent1">
                    <a:lumMod val="50000"/>
                  </a:schemeClr>
                </a:solidFill>
              </a:rPr>
              <a:t> Define scope - CDE, Markets, Systems, Upstream/downstream</a:t>
            </a:r>
          </a:p>
          <a:p>
            <a:pPr>
              <a:buClr>
                <a:srgbClr val="00B050"/>
              </a:buClr>
              <a:buFont typeface="Wingdings" pitchFamily="2" charset="2"/>
              <a:buChar char="§"/>
              <a:defRPr/>
            </a:pPr>
            <a:r>
              <a:rPr lang="en-GB" sz="950" dirty="0">
                <a:solidFill>
                  <a:schemeClr val="accent1">
                    <a:lumMod val="50000"/>
                  </a:schemeClr>
                </a:solidFill>
              </a:rPr>
              <a:t> </a:t>
            </a:r>
            <a:r>
              <a:rPr lang="en-GB" sz="950" dirty="0" smtClean="0">
                <a:solidFill>
                  <a:schemeClr val="accent1">
                    <a:lumMod val="50000"/>
                  </a:schemeClr>
                </a:solidFill>
              </a:rPr>
              <a:t>Propose Data Standards</a:t>
            </a:r>
            <a:endParaRPr lang="en-GB" sz="950" dirty="0">
              <a:solidFill>
                <a:schemeClr val="accent1">
                  <a:lumMod val="50000"/>
                </a:schemeClr>
              </a:solidFill>
            </a:endParaRPr>
          </a:p>
          <a:p>
            <a:pPr>
              <a:buClr>
                <a:srgbClr val="00B050"/>
              </a:buClr>
              <a:buFont typeface="Wingdings" pitchFamily="2" charset="2"/>
              <a:buChar char="§"/>
              <a:defRPr/>
            </a:pPr>
            <a:endParaRPr lang="en-GB" sz="950" dirty="0">
              <a:solidFill>
                <a:schemeClr val="accent1">
                  <a:lumMod val="50000"/>
                </a:schemeClr>
              </a:solidFill>
            </a:endParaRPr>
          </a:p>
        </p:txBody>
      </p:sp>
      <p:sp>
        <p:nvSpPr>
          <p:cNvPr id="49" name="Rectangle 48"/>
          <p:cNvSpPr/>
          <p:nvPr/>
        </p:nvSpPr>
        <p:spPr>
          <a:xfrm>
            <a:off x="5157788" y="3041650"/>
            <a:ext cx="4297362" cy="542925"/>
          </a:xfrm>
          <a:prstGeom prst="rect">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lstStyle/>
          <a:p>
            <a:pPr>
              <a:buClr>
                <a:srgbClr val="00B050"/>
              </a:buClr>
              <a:buFont typeface="Wingdings" pitchFamily="2" charset="2"/>
              <a:buChar char="§"/>
              <a:defRPr/>
            </a:pPr>
            <a:r>
              <a:rPr lang="en-GB" sz="950" dirty="0">
                <a:solidFill>
                  <a:schemeClr val="accent1">
                    <a:lumMod val="50000"/>
                  </a:schemeClr>
                </a:solidFill>
              </a:rPr>
              <a:t> Implement DQMF </a:t>
            </a:r>
            <a:r>
              <a:rPr lang="en-GB" sz="950" dirty="0" smtClean="0">
                <a:solidFill>
                  <a:schemeClr val="accent1">
                    <a:lumMod val="50000"/>
                  </a:schemeClr>
                </a:solidFill>
              </a:rPr>
              <a:t>, except Manual Input controls</a:t>
            </a:r>
            <a:endParaRPr lang="en-GB" sz="950" dirty="0">
              <a:solidFill>
                <a:schemeClr val="accent1">
                  <a:lumMod val="50000"/>
                </a:schemeClr>
              </a:solidFill>
            </a:endParaRPr>
          </a:p>
          <a:p>
            <a:pPr>
              <a:buClr>
                <a:srgbClr val="00B050"/>
              </a:buClr>
              <a:buFont typeface="Wingdings" pitchFamily="2" charset="2"/>
              <a:buChar char="§"/>
              <a:defRPr/>
            </a:pPr>
            <a:r>
              <a:rPr lang="en-GB" sz="950" dirty="0">
                <a:solidFill>
                  <a:schemeClr val="accent1">
                    <a:lumMod val="50000"/>
                  </a:schemeClr>
                </a:solidFill>
              </a:rPr>
              <a:t> Complete MI assessment template</a:t>
            </a:r>
          </a:p>
          <a:p>
            <a:pPr>
              <a:buClr>
                <a:srgbClr val="00B050"/>
              </a:buClr>
              <a:buFont typeface="Wingdings" pitchFamily="2" charset="2"/>
              <a:buChar char="§"/>
              <a:defRPr/>
            </a:pPr>
            <a:r>
              <a:rPr lang="en-GB" sz="950" dirty="0">
                <a:solidFill>
                  <a:schemeClr val="accent1">
                    <a:lumMod val="50000"/>
                  </a:schemeClr>
                </a:solidFill>
              </a:rPr>
              <a:t> </a:t>
            </a:r>
            <a:r>
              <a:rPr lang="en-GB" sz="950" dirty="0" smtClean="0">
                <a:solidFill>
                  <a:schemeClr val="accent1">
                    <a:lumMod val="50000"/>
                  </a:schemeClr>
                </a:solidFill>
              </a:rPr>
              <a:t>Engage countries on remediation plans for gaps/findings</a:t>
            </a:r>
            <a:endParaRPr lang="en-GB" sz="950" dirty="0">
              <a:solidFill>
                <a:schemeClr val="accent1">
                  <a:lumMod val="50000"/>
                </a:schemeClr>
              </a:solidFill>
            </a:endParaRPr>
          </a:p>
        </p:txBody>
      </p:sp>
      <p:sp>
        <p:nvSpPr>
          <p:cNvPr id="51" name="Rectangle 50"/>
          <p:cNvSpPr/>
          <p:nvPr/>
        </p:nvSpPr>
        <p:spPr>
          <a:xfrm>
            <a:off x="5157788" y="4867275"/>
            <a:ext cx="4297362" cy="496888"/>
          </a:xfrm>
          <a:prstGeom prst="rect">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lstStyle/>
          <a:p>
            <a:pPr>
              <a:buClr>
                <a:srgbClr val="00B050"/>
              </a:buClr>
              <a:buFont typeface="Wingdings" pitchFamily="2" charset="2"/>
              <a:buChar char="§"/>
              <a:defRPr/>
            </a:pPr>
            <a:r>
              <a:rPr lang="en-GB" sz="950" dirty="0">
                <a:solidFill>
                  <a:schemeClr val="accent1">
                    <a:lumMod val="50000"/>
                  </a:schemeClr>
                </a:solidFill>
              </a:rPr>
              <a:t>  Institute manual input controls, Revise  DOI (group applications)</a:t>
            </a:r>
          </a:p>
          <a:p>
            <a:pPr>
              <a:buClr>
                <a:srgbClr val="00B050"/>
              </a:buClr>
              <a:buFont typeface="Wingdings" pitchFamily="2" charset="2"/>
              <a:buChar char="§"/>
              <a:defRPr/>
            </a:pPr>
            <a:r>
              <a:rPr lang="en-GB" sz="950" dirty="0">
                <a:solidFill>
                  <a:schemeClr val="accent1">
                    <a:lumMod val="50000"/>
                  </a:schemeClr>
                </a:solidFill>
              </a:rPr>
              <a:t>  Sign off Data SLAs</a:t>
            </a:r>
          </a:p>
          <a:p>
            <a:pPr>
              <a:buClr>
                <a:srgbClr val="00B050"/>
              </a:buClr>
              <a:buFont typeface="Wingdings" pitchFamily="2" charset="2"/>
              <a:buChar char="§"/>
              <a:defRPr/>
            </a:pPr>
            <a:r>
              <a:rPr lang="en-GB" sz="950" dirty="0">
                <a:solidFill>
                  <a:schemeClr val="accent1">
                    <a:lumMod val="50000"/>
                  </a:schemeClr>
                </a:solidFill>
              </a:rPr>
              <a:t>  ORF implementation, Independent assessment of ORF controls</a:t>
            </a:r>
          </a:p>
        </p:txBody>
      </p:sp>
      <p:sp>
        <p:nvSpPr>
          <p:cNvPr id="52" name="Rectangle 51"/>
          <p:cNvSpPr/>
          <p:nvPr/>
        </p:nvSpPr>
        <p:spPr>
          <a:xfrm>
            <a:off x="5157788" y="6107113"/>
            <a:ext cx="4297362" cy="685800"/>
          </a:xfrm>
          <a:prstGeom prst="rect">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lstStyle/>
          <a:p>
            <a:pPr>
              <a:buClr>
                <a:srgbClr val="00B050"/>
              </a:buClr>
              <a:buFont typeface="Wingdings" pitchFamily="2" charset="2"/>
              <a:buChar char="§"/>
              <a:defRPr/>
            </a:pPr>
            <a:r>
              <a:rPr lang="en-GB" sz="950" dirty="0">
                <a:solidFill>
                  <a:schemeClr val="accent1">
                    <a:lumMod val="50000"/>
                  </a:schemeClr>
                </a:solidFill>
              </a:rPr>
              <a:t> Identify system SME (Subject matter expert) </a:t>
            </a:r>
          </a:p>
          <a:p>
            <a:pPr>
              <a:buClr>
                <a:srgbClr val="00B050"/>
              </a:buClr>
              <a:buFont typeface="Wingdings" pitchFamily="2" charset="2"/>
              <a:buChar char="§"/>
              <a:defRPr/>
            </a:pPr>
            <a:r>
              <a:rPr lang="en-GB" sz="950" dirty="0">
                <a:solidFill>
                  <a:schemeClr val="accent1">
                    <a:lumMod val="50000"/>
                  </a:schemeClr>
                </a:solidFill>
              </a:rPr>
              <a:t> Update meta data for identified CDE</a:t>
            </a:r>
          </a:p>
          <a:p>
            <a:pPr>
              <a:buClr>
                <a:srgbClr val="00B050"/>
              </a:buClr>
              <a:buFont typeface="Wingdings" pitchFamily="2" charset="2"/>
              <a:buChar char="§"/>
              <a:defRPr/>
            </a:pPr>
            <a:r>
              <a:rPr lang="en-GB" sz="950" dirty="0">
                <a:solidFill>
                  <a:schemeClr val="accent1">
                    <a:lumMod val="50000"/>
                  </a:schemeClr>
                </a:solidFill>
              </a:rPr>
              <a:t> Institute Manual input controls</a:t>
            </a:r>
          </a:p>
          <a:p>
            <a:pPr>
              <a:buClr>
                <a:srgbClr val="00B050"/>
              </a:buClr>
              <a:buFont typeface="Wingdings" pitchFamily="2" charset="2"/>
              <a:buChar char="§"/>
              <a:defRPr/>
            </a:pPr>
            <a:r>
              <a:rPr lang="en-GB" sz="950" dirty="0">
                <a:solidFill>
                  <a:schemeClr val="accent1">
                    <a:lumMod val="50000"/>
                  </a:schemeClr>
                </a:solidFill>
              </a:rPr>
              <a:t> </a:t>
            </a:r>
            <a:r>
              <a:rPr lang="en-GB" sz="950" b="1" dirty="0">
                <a:solidFill>
                  <a:schemeClr val="accent1">
                    <a:lumMod val="50000"/>
                  </a:schemeClr>
                </a:solidFill>
              </a:rPr>
              <a:t>Data </a:t>
            </a:r>
            <a:r>
              <a:rPr lang="en-GB" sz="950" b="1" dirty="0" smtClean="0">
                <a:solidFill>
                  <a:schemeClr val="accent1">
                    <a:lumMod val="50000"/>
                  </a:schemeClr>
                </a:solidFill>
              </a:rPr>
              <a:t>SLA</a:t>
            </a:r>
            <a:endParaRPr lang="en-GB" sz="950" b="1" dirty="0">
              <a:solidFill>
                <a:schemeClr val="accent1">
                  <a:lumMod val="50000"/>
                </a:schemeClr>
              </a:solidFill>
            </a:endParaRPr>
          </a:p>
        </p:txBody>
      </p:sp>
      <p:sp>
        <p:nvSpPr>
          <p:cNvPr id="53" name="Rectangle 52"/>
          <p:cNvSpPr/>
          <p:nvPr/>
        </p:nvSpPr>
        <p:spPr>
          <a:xfrm>
            <a:off x="5157788" y="5522913"/>
            <a:ext cx="4297362" cy="511175"/>
          </a:xfrm>
          <a:prstGeom prst="rect">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lstStyle/>
          <a:p>
            <a:pPr>
              <a:buClr>
                <a:srgbClr val="00B050"/>
              </a:buClr>
              <a:buFont typeface="Wingdings" pitchFamily="2" charset="2"/>
              <a:buChar char="§"/>
              <a:defRPr/>
            </a:pPr>
            <a:r>
              <a:rPr lang="en-GB" sz="950" dirty="0">
                <a:solidFill>
                  <a:schemeClr val="accent1">
                    <a:lumMod val="50000"/>
                  </a:schemeClr>
                </a:solidFill>
              </a:rPr>
              <a:t> Remediation plans – plans to address gaps identified by DQMF process</a:t>
            </a:r>
          </a:p>
          <a:p>
            <a:pPr>
              <a:buClr>
                <a:srgbClr val="00B050"/>
              </a:buClr>
              <a:buFont typeface="Wingdings" pitchFamily="2" charset="2"/>
              <a:buChar char="§"/>
              <a:defRPr/>
            </a:pPr>
            <a:r>
              <a:rPr lang="en-GB" sz="950" dirty="0">
                <a:solidFill>
                  <a:schemeClr val="accent1">
                    <a:lumMod val="50000"/>
                  </a:schemeClr>
                </a:solidFill>
              </a:rPr>
              <a:t> Complete Manual Input controls assessment</a:t>
            </a:r>
          </a:p>
          <a:p>
            <a:pPr>
              <a:buClr>
                <a:srgbClr val="00B050"/>
              </a:buClr>
              <a:buFont typeface="Wingdings" pitchFamily="2" charset="2"/>
              <a:buChar char="§"/>
              <a:defRPr/>
            </a:pPr>
            <a:r>
              <a:rPr lang="en-GB" sz="950" dirty="0">
                <a:solidFill>
                  <a:schemeClr val="accent1">
                    <a:lumMod val="50000"/>
                  </a:schemeClr>
                </a:solidFill>
              </a:rPr>
              <a:t> Data ownership, Data Quality reviews</a:t>
            </a:r>
          </a:p>
        </p:txBody>
      </p:sp>
      <p:sp>
        <p:nvSpPr>
          <p:cNvPr id="33" name="Rounded Rectangle 32"/>
          <p:cNvSpPr/>
          <p:nvPr/>
        </p:nvSpPr>
        <p:spPr>
          <a:xfrm>
            <a:off x="3117850" y="3657601"/>
            <a:ext cx="1554163" cy="304800"/>
          </a:xfrm>
          <a:prstGeom prst="roundRect">
            <a:avLst/>
          </a:prstGeom>
          <a:solidFill>
            <a:schemeClr val="tx1">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00" b="1" dirty="0">
                <a:solidFill>
                  <a:schemeClr val="bg1"/>
                </a:solidFill>
                <a:latin typeface="Arial" pitchFamily="34" charset="0"/>
                <a:cs typeface="Arial" pitchFamily="34" charset="0"/>
              </a:rPr>
              <a:t>RBO-ITO</a:t>
            </a:r>
          </a:p>
        </p:txBody>
      </p:sp>
      <p:cxnSp>
        <p:nvCxnSpPr>
          <p:cNvPr id="41" name="Elbow Connector 40"/>
          <p:cNvCxnSpPr>
            <a:endCxn id="33" idx="1"/>
          </p:cNvCxnSpPr>
          <p:nvPr/>
        </p:nvCxnSpPr>
        <p:spPr>
          <a:xfrm rot="16200000" flipH="1">
            <a:off x="2606674" y="3298825"/>
            <a:ext cx="542926" cy="479426"/>
          </a:xfrm>
          <a:prstGeom prst="bentConnector2">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167313" y="3657600"/>
            <a:ext cx="4297362" cy="366713"/>
          </a:xfrm>
          <a:prstGeom prst="rect">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Clr>
                <a:srgbClr val="00B050"/>
              </a:buClr>
              <a:defRPr/>
            </a:pPr>
            <a:r>
              <a:rPr lang="en-GB" sz="950" dirty="0">
                <a:solidFill>
                  <a:schemeClr val="accent1">
                    <a:lumMod val="50000"/>
                  </a:schemeClr>
                </a:solidFill>
              </a:rPr>
              <a:t> </a:t>
            </a:r>
          </a:p>
          <a:p>
            <a:pPr>
              <a:buClr>
                <a:srgbClr val="00B050"/>
              </a:buClr>
              <a:buFont typeface="Wingdings" pitchFamily="2" charset="2"/>
              <a:buChar char="§"/>
              <a:defRPr/>
            </a:pPr>
            <a:r>
              <a:rPr lang="en-GB" sz="950" dirty="0">
                <a:solidFill>
                  <a:schemeClr val="accent1">
                    <a:lumMod val="50000"/>
                  </a:schemeClr>
                </a:solidFill>
              </a:rPr>
              <a:t>Support RB COO in manual input controls assessment</a:t>
            </a:r>
          </a:p>
          <a:p>
            <a:pPr>
              <a:buClr>
                <a:srgbClr val="00B050"/>
              </a:buClr>
              <a:buFont typeface="Wingdings" pitchFamily="2" charset="2"/>
              <a:buChar char="§"/>
              <a:defRPr/>
            </a:pPr>
            <a:endParaRPr lang="en-GB" sz="950" dirty="0">
              <a:solidFill>
                <a:schemeClr val="accent1">
                  <a:lumMod val="50000"/>
                </a:schemeClr>
              </a:solidFill>
            </a:endParaRPr>
          </a:p>
        </p:txBody>
      </p:sp>
      <p:sp>
        <p:nvSpPr>
          <p:cNvPr id="58" name="Rounded Rectangle 57"/>
          <p:cNvSpPr/>
          <p:nvPr/>
        </p:nvSpPr>
        <p:spPr>
          <a:xfrm>
            <a:off x="641350" y="2343150"/>
            <a:ext cx="9128125" cy="1819275"/>
          </a:xfrm>
          <a:prstGeom prst="round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err="1">
              <a:solidFill>
                <a:schemeClr val="bg1"/>
              </a:solidFill>
            </a:endParaRPr>
          </a:p>
        </p:txBody>
      </p:sp>
      <p:sp>
        <p:nvSpPr>
          <p:cNvPr id="59" name="Rectangle 58"/>
          <p:cNvSpPr/>
          <p:nvPr/>
        </p:nvSpPr>
        <p:spPr>
          <a:xfrm>
            <a:off x="5183188" y="4268788"/>
            <a:ext cx="4297362" cy="366712"/>
          </a:xfrm>
          <a:prstGeom prst="rect">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Clr>
                <a:srgbClr val="00B050"/>
              </a:buClr>
              <a:defRPr/>
            </a:pPr>
            <a:r>
              <a:rPr lang="en-GB" sz="950" dirty="0">
                <a:solidFill>
                  <a:schemeClr val="accent1">
                    <a:lumMod val="50000"/>
                  </a:schemeClr>
                </a:solidFill>
              </a:rPr>
              <a:t> </a:t>
            </a:r>
          </a:p>
          <a:p>
            <a:pPr>
              <a:buClr>
                <a:srgbClr val="00B050"/>
              </a:buClr>
              <a:buFont typeface="Wingdings" pitchFamily="2" charset="2"/>
              <a:buChar char="§"/>
              <a:defRPr/>
            </a:pPr>
            <a:r>
              <a:rPr lang="en-GB" sz="950" dirty="0">
                <a:solidFill>
                  <a:schemeClr val="accent1">
                    <a:lumMod val="50000"/>
                  </a:schemeClr>
                </a:solidFill>
              </a:rPr>
              <a:t>Renew OLAs</a:t>
            </a:r>
          </a:p>
          <a:p>
            <a:pPr>
              <a:buClr>
                <a:srgbClr val="00B050"/>
              </a:buClr>
              <a:buFont typeface="Wingdings" pitchFamily="2" charset="2"/>
              <a:buChar char="§"/>
              <a:defRPr/>
            </a:pPr>
            <a:endParaRPr lang="en-GB" sz="950" dirty="0">
              <a:solidFill>
                <a:schemeClr val="accent1">
                  <a:lumMod val="50000"/>
                </a:schemeClr>
              </a:solidFill>
            </a:endParaRPr>
          </a:p>
        </p:txBody>
      </p:sp>
      <p:sp>
        <p:nvSpPr>
          <p:cNvPr id="61" name="Title 1"/>
          <p:cNvSpPr txBox="1">
            <a:spLocks/>
          </p:cNvSpPr>
          <p:nvPr/>
        </p:nvSpPr>
        <p:spPr>
          <a:xfrm>
            <a:off x="165100" y="82550"/>
            <a:ext cx="9074150" cy="527050"/>
          </a:xfrm>
          <a:prstGeom prst="rect">
            <a:avLst/>
          </a:prstGeom>
        </p:spPr>
        <p:txBody>
          <a:bodyPr lIns="0" tIns="47816" rIns="95625" bIns="47816" anchor="ctr"/>
          <a:lstStyle/>
          <a:p>
            <a:pPr marL="457200" indent="-457200" defTabSz="800046" fontAlgn="auto">
              <a:lnSpc>
                <a:spcPct val="90000"/>
              </a:lnSpc>
              <a:spcAft>
                <a:spcPts val="600"/>
              </a:spcAft>
              <a:defRPr/>
            </a:pPr>
            <a:r>
              <a:rPr lang="en-US" sz="1800" b="1" dirty="0">
                <a:latin typeface="Slide Heading"/>
              </a:rPr>
              <a:t>DQMF Implementation - Roles and Responsibilities</a:t>
            </a:r>
            <a:endParaRPr lang="en-GB" sz="1800" b="1" dirty="0">
              <a:solidFill>
                <a:schemeClr val="bg1">
                  <a:lumMod val="50000"/>
                </a:schemeClr>
              </a:solidFill>
              <a:latin typeface="Slide Heading"/>
              <a:ea typeface="+mj-ea"/>
              <a:cs typeface="Arial" pitchFamily="34" charset="0"/>
            </a:endParaRPr>
          </a:p>
        </p:txBody>
      </p:sp>
      <p:sp>
        <p:nvSpPr>
          <p:cNvPr id="37" name="TextBox 36"/>
          <p:cNvSpPr txBox="1"/>
          <p:nvPr/>
        </p:nvSpPr>
        <p:spPr>
          <a:xfrm>
            <a:off x="3124200" y="3400425"/>
            <a:ext cx="1276350" cy="230832"/>
          </a:xfrm>
          <a:prstGeom prst="rect">
            <a:avLst/>
          </a:prstGeom>
          <a:noFill/>
        </p:spPr>
        <p:txBody>
          <a:bodyPr wrap="square" rtlCol="0">
            <a:spAutoFit/>
          </a:bodyPr>
          <a:lstStyle/>
          <a:p>
            <a:r>
              <a:rPr lang="en-GB" sz="900" dirty="0" smtClean="0"/>
              <a:t>Sailesh Nori</a:t>
            </a:r>
            <a:endParaRPr lang="en-GB" sz="900" dirty="0"/>
          </a:p>
        </p:txBody>
      </p:sp>
      <p:sp>
        <p:nvSpPr>
          <p:cNvPr id="40" name="TextBox 39"/>
          <p:cNvSpPr txBox="1"/>
          <p:nvPr/>
        </p:nvSpPr>
        <p:spPr>
          <a:xfrm>
            <a:off x="819149" y="4667250"/>
            <a:ext cx="2276475" cy="230832"/>
          </a:xfrm>
          <a:prstGeom prst="rect">
            <a:avLst/>
          </a:prstGeom>
          <a:noFill/>
        </p:spPr>
        <p:txBody>
          <a:bodyPr wrap="square" rtlCol="0">
            <a:spAutoFit/>
          </a:bodyPr>
          <a:lstStyle/>
          <a:p>
            <a:r>
              <a:rPr lang="en-GB" sz="900" dirty="0" smtClean="0"/>
              <a:t>Richard Davis, Technology Services</a:t>
            </a:r>
            <a:endParaRPr lang="en-GB" sz="900" dirty="0"/>
          </a:p>
        </p:txBody>
      </p:sp>
      <p:sp>
        <p:nvSpPr>
          <p:cNvPr id="47" name="TextBox 46"/>
          <p:cNvSpPr txBox="1"/>
          <p:nvPr/>
        </p:nvSpPr>
        <p:spPr>
          <a:xfrm>
            <a:off x="838200" y="5400675"/>
            <a:ext cx="1276350" cy="230832"/>
          </a:xfrm>
          <a:prstGeom prst="rect">
            <a:avLst/>
          </a:prstGeom>
          <a:noFill/>
        </p:spPr>
        <p:txBody>
          <a:bodyPr wrap="square" rtlCol="0">
            <a:spAutoFit/>
          </a:bodyPr>
          <a:lstStyle/>
          <a:p>
            <a:r>
              <a:rPr lang="en-GB" sz="900" dirty="0" smtClean="0"/>
              <a:t>Doris </a:t>
            </a:r>
            <a:r>
              <a:rPr lang="en-GB" sz="900" dirty="0" err="1" smtClean="0"/>
              <a:t>Honold</a:t>
            </a:r>
            <a:endParaRPr lang="en-GB" sz="900" dirty="0"/>
          </a:p>
        </p:txBody>
      </p:sp>
      <p:sp>
        <p:nvSpPr>
          <p:cNvPr id="48" name="TextBox 47"/>
          <p:cNvSpPr txBox="1"/>
          <p:nvPr/>
        </p:nvSpPr>
        <p:spPr>
          <a:xfrm>
            <a:off x="3162300" y="5324475"/>
            <a:ext cx="1276350" cy="230832"/>
          </a:xfrm>
          <a:prstGeom prst="rect">
            <a:avLst/>
          </a:prstGeom>
          <a:noFill/>
        </p:spPr>
        <p:txBody>
          <a:bodyPr wrap="square" rtlCol="0">
            <a:spAutoFit/>
          </a:bodyPr>
          <a:lstStyle/>
          <a:p>
            <a:r>
              <a:rPr lang="en-GB" sz="900" dirty="0" smtClean="0"/>
              <a:t>Andrew </a:t>
            </a:r>
            <a:r>
              <a:rPr lang="en-GB" sz="900" dirty="0" err="1" smtClean="0"/>
              <a:t>Okai</a:t>
            </a:r>
            <a:endParaRPr lang="en-GB" sz="900" dirty="0"/>
          </a:p>
        </p:txBody>
      </p:sp>
      <p:sp>
        <p:nvSpPr>
          <p:cNvPr id="50" name="TextBox 49"/>
          <p:cNvSpPr txBox="1"/>
          <p:nvPr/>
        </p:nvSpPr>
        <p:spPr>
          <a:xfrm>
            <a:off x="3152774" y="4581525"/>
            <a:ext cx="2276475" cy="230832"/>
          </a:xfrm>
          <a:prstGeom prst="rect">
            <a:avLst/>
          </a:prstGeom>
          <a:noFill/>
        </p:spPr>
        <p:txBody>
          <a:bodyPr wrap="square" rtlCol="0">
            <a:spAutoFit/>
          </a:bodyPr>
          <a:lstStyle/>
          <a:p>
            <a:r>
              <a:rPr lang="en-GB" sz="900" dirty="0" smtClean="0"/>
              <a:t>Murali </a:t>
            </a:r>
            <a:r>
              <a:rPr lang="en-GB" sz="900" dirty="0" err="1" smtClean="0"/>
              <a:t>Achuthan</a:t>
            </a:r>
            <a:endParaRPr lang="en-GB" sz="900" dirty="0"/>
          </a:p>
        </p:txBody>
      </p:sp>
      <p:sp>
        <p:nvSpPr>
          <p:cNvPr id="54" name="TextBox 53"/>
          <p:cNvSpPr txBox="1"/>
          <p:nvPr/>
        </p:nvSpPr>
        <p:spPr>
          <a:xfrm>
            <a:off x="809624" y="2066925"/>
            <a:ext cx="2276475" cy="230832"/>
          </a:xfrm>
          <a:prstGeom prst="rect">
            <a:avLst/>
          </a:prstGeom>
          <a:noFill/>
        </p:spPr>
        <p:txBody>
          <a:bodyPr wrap="square" rtlCol="0">
            <a:spAutoFit/>
          </a:bodyPr>
          <a:lstStyle/>
          <a:p>
            <a:r>
              <a:rPr lang="en-GB" sz="900" dirty="0" smtClean="0"/>
              <a:t>Karen Fawcett, CEO, Retail Banking</a:t>
            </a:r>
            <a:endParaRPr lang="en-GB" sz="900" dirty="0"/>
          </a:p>
        </p:txBody>
      </p:sp>
      <p:sp>
        <p:nvSpPr>
          <p:cNvPr id="55" name="TextBox 54"/>
          <p:cNvSpPr txBox="1"/>
          <p:nvPr/>
        </p:nvSpPr>
        <p:spPr>
          <a:xfrm>
            <a:off x="3076574" y="1962150"/>
            <a:ext cx="2276475" cy="369332"/>
          </a:xfrm>
          <a:prstGeom prst="rect">
            <a:avLst/>
          </a:prstGeom>
          <a:noFill/>
        </p:spPr>
        <p:txBody>
          <a:bodyPr wrap="square" rtlCol="0">
            <a:spAutoFit/>
          </a:bodyPr>
          <a:lstStyle/>
          <a:p>
            <a:r>
              <a:rPr lang="en-GB" sz="900" dirty="0" smtClean="0"/>
              <a:t>Samar Kumar, RB Data Mgmt &amp; Data Analytics</a:t>
            </a:r>
            <a:endParaRPr lang="en-GB" sz="900" dirty="0"/>
          </a:p>
        </p:txBody>
      </p:sp>
      <p:sp>
        <p:nvSpPr>
          <p:cNvPr id="66" name="TextBox 65"/>
          <p:cNvSpPr txBox="1"/>
          <p:nvPr/>
        </p:nvSpPr>
        <p:spPr>
          <a:xfrm>
            <a:off x="1000125" y="3695700"/>
            <a:ext cx="1276350" cy="230832"/>
          </a:xfrm>
          <a:prstGeom prst="rect">
            <a:avLst/>
          </a:prstGeom>
          <a:noFill/>
        </p:spPr>
        <p:txBody>
          <a:bodyPr wrap="square" rtlCol="0">
            <a:spAutoFit/>
          </a:bodyPr>
          <a:lstStyle/>
          <a:p>
            <a:r>
              <a:rPr lang="en-GB" sz="900" dirty="0" smtClean="0"/>
              <a:t>Michael </a:t>
            </a:r>
            <a:r>
              <a:rPr lang="en-GB" sz="900" dirty="0" err="1" smtClean="0"/>
              <a:t>Gorriz</a:t>
            </a:r>
            <a:endParaRPr lang="en-GB" sz="900" dirty="0"/>
          </a:p>
        </p:txBody>
      </p:sp>
      <p:sp>
        <p:nvSpPr>
          <p:cNvPr id="67" name="TextBox 66"/>
          <p:cNvSpPr txBox="1"/>
          <p:nvPr/>
        </p:nvSpPr>
        <p:spPr>
          <a:xfrm>
            <a:off x="3152775" y="3914775"/>
            <a:ext cx="1276350" cy="230832"/>
          </a:xfrm>
          <a:prstGeom prst="rect">
            <a:avLst/>
          </a:prstGeom>
          <a:noFill/>
        </p:spPr>
        <p:txBody>
          <a:bodyPr wrap="square" rtlCol="0">
            <a:spAutoFit/>
          </a:bodyPr>
          <a:lstStyle/>
          <a:p>
            <a:r>
              <a:rPr lang="en-GB" sz="900" dirty="0" err="1" smtClean="0"/>
              <a:t>Jayashree</a:t>
            </a:r>
            <a:r>
              <a:rPr lang="en-GB" sz="900" dirty="0" smtClean="0"/>
              <a:t> SJ</a:t>
            </a:r>
            <a:endParaRPr lang="en-GB" sz="900"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8427" y="131560"/>
            <a:ext cx="9259747" cy="702000"/>
          </a:xfrm>
        </p:spPr>
        <p:txBody>
          <a:bodyPr vert="horz" lIns="0" tIns="0" rIns="0" bIns="0" rtlCol="0" anchor="b">
            <a:normAutofit/>
          </a:bodyPr>
          <a:lstStyle/>
          <a:p>
            <a:r>
              <a:rPr lang="en-GB" altLang="zh-TW" sz="1800" b="1" dirty="0" smtClean="0">
                <a:solidFill>
                  <a:srgbClr val="002060"/>
                </a:solidFill>
              </a:rPr>
              <a:t>Tasks for DQMF implementation </a:t>
            </a:r>
            <a:endParaRPr lang="en-GB" sz="1800" b="1" dirty="0">
              <a:solidFill>
                <a:schemeClr val="bg1">
                  <a:lumMod val="50000"/>
                </a:schemeClr>
              </a:solidFill>
            </a:endParaRPr>
          </a:p>
        </p:txBody>
      </p:sp>
      <p:sp>
        <p:nvSpPr>
          <p:cNvPr id="7" name="Content Placeholder 2"/>
          <p:cNvSpPr txBox="1">
            <a:spLocks/>
          </p:cNvSpPr>
          <p:nvPr/>
        </p:nvSpPr>
        <p:spPr>
          <a:xfrm>
            <a:off x="326363" y="1211239"/>
            <a:ext cx="8967762" cy="4548116"/>
          </a:xfrm>
          <a:prstGeom prst="rect">
            <a:avLst/>
          </a:prstGeom>
        </p:spPr>
        <p:txBody>
          <a:bodyPr vert="horz" lIns="0" tIns="0" rIns="0" bIns="0" rtlCol="0">
            <a:normAutofit/>
          </a:bodyPr>
          <a:lstStyle/>
          <a:p>
            <a:pPr>
              <a:buNone/>
            </a:pPr>
            <a:r>
              <a:rPr lang="en-GB" sz="1400" dirty="0" smtClean="0">
                <a:solidFill>
                  <a:srgbClr val="0B595D"/>
                </a:solidFill>
              </a:rPr>
              <a:t>Tasks:</a:t>
            </a:r>
          </a:p>
          <a:p>
            <a:pPr>
              <a:buNone/>
            </a:pPr>
            <a:endParaRPr lang="en-GB" sz="1400" dirty="0" smtClean="0">
              <a:solidFill>
                <a:srgbClr val="0B595D"/>
              </a:solidFill>
            </a:endParaRPr>
          </a:p>
          <a:p>
            <a:pPr marL="800100" lvl="1" indent="-342900">
              <a:buFont typeface="+mj-lt"/>
              <a:buAutoNum type="arabicPeriod"/>
            </a:pPr>
            <a:r>
              <a:rPr lang="en-GB" altLang="zh-TW" sz="1400" dirty="0">
                <a:solidFill>
                  <a:srgbClr val="0B595D"/>
                </a:solidFill>
              </a:rPr>
              <a:t>Revealing the roadmap that leads us to connect all TP systems with Tandem</a:t>
            </a:r>
          </a:p>
          <a:p>
            <a:pPr marL="800100" lvl="1" indent="-342900">
              <a:buFont typeface="+mj-lt"/>
              <a:buAutoNum type="arabicPeriod"/>
            </a:pPr>
            <a:endParaRPr lang="en-GB" altLang="zh-TW" sz="1400" dirty="0">
              <a:solidFill>
                <a:srgbClr val="0B595D"/>
              </a:solidFill>
            </a:endParaRPr>
          </a:p>
          <a:p>
            <a:pPr marL="800100" lvl="1" indent="-342900">
              <a:buFont typeface="+mj-lt"/>
              <a:buAutoNum type="arabicPeriod"/>
            </a:pPr>
            <a:r>
              <a:rPr lang="en-GB" altLang="zh-TW" sz="1400" dirty="0" smtClean="0">
                <a:solidFill>
                  <a:srgbClr val="0B595D"/>
                </a:solidFill>
              </a:rPr>
              <a:t>Finalizing the data dictionary(D1), data extraction criteria(D2) and data flow(D6) mapping.</a:t>
            </a:r>
            <a:endParaRPr lang="en-GB" altLang="zh-TW" sz="1400" dirty="0">
              <a:solidFill>
                <a:srgbClr val="0B595D"/>
              </a:solidFill>
            </a:endParaRPr>
          </a:p>
          <a:p>
            <a:pPr marL="800100" lvl="1" indent="-342900">
              <a:buFont typeface="+mj-lt"/>
              <a:buAutoNum type="arabicPeriod"/>
            </a:pPr>
            <a:endParaRPr lang="en-GB" altLang="zh-TW" sz="1400" dirty="0">
              <a:solidFill>
                <a:srgbClr val="0B595D"/>
              </a:solidFill>
            </a:endParaRPr>
          </a:p>
          <a:p>
            <a:pPr marL="800100" lvl="1" indent="-342900">
              <a:buFont typeface="+mj-lt"/>
              <a:buAutoNum type="arabicPeriod"/>
            </a:pPr>
            <a:r>
              <a:rPr lang="en-GB" altLang="zh-TW" sz="1400" dirty="0" smtClean="0">
                <a:solidFill>
                  <a:srgbClr val="0B595D"/>
                </a:solidFill>
              </a:rPr>
              <a:t>Conducting data profiling and found out the root cause of deficiencies</a:t>
            </a:r>
            <a:endParaRPr lang="en-GB" altLang="zh-TW" sz="1400" dirty="0">
              <a:solidFill>
                <a:srgbClr val="0B595D"/>
              </a:solidFill>
            </a:endParaRPr>
          </a:p>
          <a:p>
            <a:pPr marL="800100" lvl="1" indent="-342900">
              <a:buFont typeface="+mj-lt"/>
              <a:buAutoNum type="arabicPeriod"/>
            </a:pPr>
            <a:endParaRPr lang="en-GB" altLang="zh-TW" sz="1400" dirty="0">
              <a:solidFill>
                <a:srgbClr val="0B595D"/>
              </a:solidFill>
            </a:endParaRPr>
          </a:p>
          <a:p>
            <a:pPr marL="800100" lvl="1" indent="-342900">
              <a:buFont typeface="+mj-lt"/>
              <a:buAutoNum type="arabicPeriod"/>
            </a:pPr>
            <a:r>
              <a:rPr lang="en-GB" altLang="zh-TW" sz="1400" dirty="0">
                <a:solidFill>
                  <a:srgbClr val="0B595D"/>
                </a:solidFill>
              </a:rPr>
              <a:t>Remediating </a:t>
            </a:r>
            <a:r>
              <a:rPr lang="en-GB" altLang="zh-TW" sz="1400" dirty="0" smtClean="0">
                <a:solidFill>
                  <a:srgbClr val="0B595D"/>
                </a:solidFill>
              </a:rPr>
              <a:t>the said </a:t>
            </a:r>
            <a:r>
              <a:rPr lang="en-GB" altLang="zh-TW" sz="1400" dirty="0">
                <a:solidFill>
                  <a:srgbClr val="0B595D"/>
                </a:solidFill>
              </a:rPr>
              <a:t>deficiencies  </a:t>
            </a:r>
            <a:endParaRPr lang="en-GB" altLang="zh-TW" sz="1400" dirty="0" smtClean="0">
              <a:solidFill>
                <a:srgbClr val="0B595D"/>
              </a:solidFill>
            </a:endParaRPr>
          </a:p>
          <a:p>
            <a:pPr marL="800100" lvl="1" indent="-342900">
              <a:buFont typeface="+mj-lt"/>
              <a:buAutoNum type="arabicPeriod"/>
            </a:pPr>
            <a:endParaRPr lang="en-GB" altLang="zh-TW" sz="1400" dirty="0">
              <a:solidFill>
                <a:srgbClr val="0B595D"/>
              </a:solidFill>
            </a:endParaRPr>
          </a:p>
          <a:p>
            <a:pPr marL="800100" lvl="1" indent="-342900">
              <a:buFont typeface="+mj-lt"/>
              <a:buAutoNum type="arabicPeriod"/>
            </a:pPr>
            <a:r>
              <a:rPr lang="en-GB" altLang="zh-TW" sz="1400" dirty="0">
                <a:solidFill>
                  <a:srgbClr val="0B595D"/>
                </a:solidFill>
              </a:rPr>
              <a:t>Building up the preventions of each channels for Tandem data </a:t>
            </a:r>
            <a:r>
              <a:rPr lang="en-GB" altLang="zh-TW" sz="1400" dirty="0" smtClean="0">
                <a:solidFill>
                  <a:srgbClr val="0B595D"/>
                </a:solidFill>
              </a:rPr>
              <a:t>inputting</a:t>
            </a:r>
          </a:p>
          <a:p>
            <a:pPr marL="800100" lvl="1" indent="-342900">
              <a:buFont typeface="+mj-lt"/>
              <a:buAutoNum type="arabicPeriod"/>
            </a:pPr>
            <a:endParaRPr lang="en-GB" altLang="zh-TW" sz="1400" dirty="0">
              <a:solidFill>
                <a:srgbClr val="0B595D"/>
              </a:solidFill>
            </a:endParaRPr>
          </a:p>
          <a:p>
            <a:pPr marL="800100" lvl="1" indent="-342900">
              <a:buFont typeface="+mj-lt"/>
              <a:buAutoNum type="arabicPeriod"/>
            </a:pPr>
            <a:r>
              <a:rPr lang="en-GB" altLang="zh-TW" sz="1400" dirty="0">
                <a:solidFill>
                  <a:srgbClr val="0B595D"/>
                </a:solidFill>
              </a:rPr>
              <a:t>Signing off the data SLAs between Tandem and up/down stream systems</a:t>
            </a:r>
          </a:p>
          <a:p>
            <a:pPr marL="800100" lvl="1" indent="-342900">
              <a:buFont typeface="+mj-lt"/>
              <a:buAutoNum type="arabicPeriod"/>
            </a:pPr>
            <a:endParaRPr lang="en-GB" altLang="zh-TW" sz="1400" dirty="0">
              <a:solidFill>
                <a:srgbClr val="0B595D"/>
              </a:solidFill>
            </a:endParaRPr>
          </a:p>
          <a:p>
            <a:pPr marL="800100" lvl="1" indent="-342900">
              <a:buFont typeface="+mj-lt"/>
              <a:buAutoNum type="arabicPeriod"/>
            </a:pPr>
            <a:r>
              <a:rPr lang="en-GB" altLang="zh-TW" sz="1400" dirty="0">
                <a:solidFill>
                  <a:srgbClr val="0B595D"/>
                </a:solidFill>
              </a:rPr>
              <a:t>Rolling </a:t>
            </a:r>
            <a:r>
              <a:rPr lang="en-GB" altLang="zh-TW" sz="1400" dirty="0" smtClean="0">
                <a:solidFill>
                  <a:srgbClr val="0B595D"/>
                </a:solidFill>
              </a:rPr>
              <a:t>out the </a:t>
            </a:r>
            <a:r>
              <a:rPr lang="en-GB" altLang="zh-TW" sz="1400" dirty="0">
                <a:solidFill>
                  <a:srgbClr val="0B595D"/>
                </a:solidFill>
              </a:rPr>
              <a:t>ORF on data transferring and management, which </a:t>
            </a:r>
            <a:r>
              <a:rPr lang="en-GB" altLang="zh-TW" sz="1400" dirty="0" smtClean="0">
                <a:solidFill>
                  <a:srgbClr val="0B595D"/>
                </a:solidFill>
              </a:rPr>
              <a:t>includes:</a:t>
            </a:r>
          </a:p>
          <a:p>
            <a:pPr marL="1257300" lvl="2" indent="-342900">
              <a:buFont typeface="+mj-lt"/>
              <a:buAutoNum type="alphaLcParenR"/>
            </a:pPr>
            <a:r>
              <a:rPr lang="en-GB" altLang="zh-TW" sz="1400" dirty="0" smtClean="0">
                <a:solidFill>
                  <a:srgbClr val="0B595D"/>
                </a:solidFill>
              </a:rPr>
              <a:t>Annually </a:t>
            </a:r>
            <a:r>
              <a:rPr lang="en-GB" altLang="zh-TW" sz="1400" dirty="0">
                <a:solidFill>
                  <a:srgbClr val="0B595D"/>
                </a:solidFill>
              </a:rPr>
              <a:t>reviewing the data </a:t>
            </a:r>
            <a:r>
              <a:rPr lang="en-GB" altLang="zh-TW" sz="1400" dirty="0" smtClean="0">
                <a:solidFill>
                  <a:srgbClr val="0B595D"/>
                </a:solidFill>
              </a:rPr>
              <a:t>SLAs </a:t>
            </a:r>
          </a:p>
          <a:p>
            <a:pPr marL="1257300" lvl="2" indent="-342900">
              <a:buFont typeface="+mj-lt"/>
              <a:buAutoNum type="alphaLcParenR"/>
            </a:pPr>
            <a:r>
              <a:rPr lang="en-GB" altLang="zh-TW" sz="1400" dirty="0">
                <a:solidFill>
                  <a:srgbClr val="0B595D"/>
                </a:solidFill>
              </a:rPr>
              <a:t>Annually </a:t>
            </a:r>
            <a:r>
              <a:rPr lang="en-GB" altLang="zh-TW" sz="1400" dirty="0" smtClean="0">
                <a:solidFill>
                  <a:srgbClr val="0B595D"/>
                </a:solidFill>
              </a:rPr>
              <a:t>data profiling and validating</a:t>
            </a:r>
          </a:p>
          <a:p>
            <a:pPr marL="1257300" lvl="2" indent="-342900">
              <a:buFont typeface="+mj-lt"/>
              <a:buAutoNum type="alphaLcParenR"/>
            </a:pPr>
            <a:r>
              <a:rPr lang="en-GB" altLang="zh-TW" sz="1400" dirty="0" smtClean="0">
                <a:solidFill>
                  <a:srgbClr val="0B595D"/>
                </a:solidFill>
              </a:rPr>
              <a:t>Implementing the controls to prevent violating data SLAs</a:t>
            </a:r>
          </a:p>
          <a:p>
            <a:pPr marL="1257300" lvl="2" indent="-342900">
              <a:buFont typeface="+mj-lt"/>
              <a:buAutoNum type="alphaLcParenR"/>
            </a:pPr>
            <a:r>
              <a:rPr lang="en-GB" altLang="zh-TW" sz="1400" dirty="0" smtClean="0">
                <a:solidFill>
                  <a:srgbClr val="0B595D"/>
                </a:solidFill>
              </a:rPr>
              <a:t>Other periodically information updating, e.g. RDM files </a:t>
            </a:r>
          </a:p>
          <a:p>
            <a:pPr marL="1257300" lvl="2" indent="-342900">
              <a:buFont typeface="+mj-lt"/>
              <a:buAutoNum type="alphaLcParenR"/>
            </a:pPr>
            <a:endParaRPr lang="en-GB" altLang="zh-TW" sz="1400" dirty="0">
              <a:solidFill>
                <a:srgbClr val="0B595D"/>
              </a:solidFill>
            </a:endParaRPr>
          </a:p>
          <a:p>
            <a:pPr marL="800100" lvl="1" indent="-342900">
              <a:buFont typeface="+mj-lt"/>
              <a:buAutoNum type="arabicPeriod"/>
            </a:pPr>
            <a:endParaRPr lang="en-GB" altLang="zh-TW" sz="1400" dirty="0">
              <a:solidFill>
                <a:srgbClr val="0B595D"/>
              </a:solidFill>
            </a:endParaRPr>
          </a:p>
          <a:p>
            <a:pPr marL="800100" lvl="1" indent="-342900"/>
            <a:endParaRPr lang="en-GB" sz="1400" dirty="0" smtClean="0">
              <a:solidFill>
                <a:srgbClr val="0B595D"/>
              </a:solidFill>
            </a:endParaRP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endParaRPr lang="en-GB" sz="1400" dirty="0">
              <a:solidFill>
                <a:srgbClr val="0B595D"/>
              </a:solidFill>
            </a:endParaRP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endParaRPr lang="en-GB" sz="1400" dirty="0" smtClean="0">
              <a:solidFill>
                <a:srgbClr val="0B595D"/>
              </a:solidFill>
            </a:endParaRPr>
          </a:p>
        </p:txBody>
      </p:sp>
    </p:spTree>
    <p:extLst>
      <p:ext uri="{BB962C8B-B14F-4D97-AF65-F5344CB8AC3E}">
        <p14:creationId xmlns:p14="http://schemas.microsoft.com/office/powerpoint/2010/main" val="2584158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8427" y="131560"/>
            <a:ext cx="9259747" cy="702000"/>
          </a:xfrm>
        </p:spPr>
        <p:txBody>
          <a:bodyPr vert="horz" lIns="0" tIns="0" rIns="0" bIns="0" rtlCol="0" anchor="b">
            <a:normAutofit/>
          </a:bodyPr>
          <a:lstStyle/>
          <a:p>
            <a:r>
              <a:rPr lang="en-GB" sz="1800" b="1" dirty="0" smtClean="0">
                <a:solidFill>
                  <a:srgbClr val="002060"/>
                </a:solidFill>
              </a:rPr>
              <a:t>Data Management – Summary</a:t>
            </a:r>
            <a:endParaRPr lang="en-GB" sz="1800" b="1" dirty="0">
              <a:solidFill>
                <a:schemeClr val="bg1">
                  <a:lumMod val="5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119426042"/>
              </p:ext>
            </p:extLst>
          </p:nvPr>
        </p:nvGraphicFramePr>
        <p:xfrm>
          <a:off x="327145" y="1477119"/>
          <a:ext cx="9054979" cy="2901736"/>
        </p:xfrm>
        <a:graphic>
          <a:graphicData uri="http://schemas.openxmlformats.org/drawingml/2006/table">
            <a:tbl>
              <a:tblPr/>
              <a:tblGrid>
                <a:gridCol w="2959593"/>
                <a:gridCol w="1268461"/>
                <a:gridCol w="1801926"/>
                <a:gridCol w="1469992"/>
                <a:gridCol w="1462214"/>
                <a:gridCol w="92793"/>
              </a:tblGrid>
              <a:tr h="0">
                <a:tc rowSpan="3">
                  <a:txBody>
                    <a:bodyPr/>
                    <a:lstStyle/>
                    <a:p>
                      <a:pPr algn="ctr" rtl="0" fontAlgn="ctr"/>
                      <a:r>
                        <a:rPr lang="en-GB" sz="1400" b="1" i="0" u="none" strike="noStrike" dirty="0" smtClean="0">
                          <a:solidFill>
                            <a:srgbClr val="FFFFFF"/>
                          </a:solidFill>
                          <a:latin typeface="Arial"/>
                        </a:rPr>
                        <a:t>Project</a:t>
                      </a:r>
                      <a:endParaRPr lang="en-GB" sz="1400" b="1" i="0" u="none" strike="noStrike" dirty="0">
                        <a:solidFill>
                          <a:srgbClr val="FFFFFF"/>
                        </a:solidFill>
                        <a:latin typeface="Arial"/>
                      </a:endParaRPr>
                    </a:p>
                  </a:txBody>
                  <a:tcPr marL="7620" marR="7620" marT="7620" marB="0" anchor="ctr">
                    <a:lnL w="1270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1270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solidFill>
                      <a:srgbClr val="005C84"/>
                    </a:solidFill>
                  </a:tcPr>
                </a:tc>
                <a:tc gridSpan="3">
                  <a:txBody>
                    <a:bodyPr/>
                    <a:lstStyle/>
                    <a:p>
                      <a:pPr algn="ctr" rtl="0" fontAlgn="ctr"/>
                      <a:r>
                        <a:rPr lang="en-GB" sz="1400" b="1" i="0" u="none" strike="noStrike" dirty="0" smtClean="0">
                          <a:solidFill>
                            <a:srgbClr val="FFFFFF"/>
                          </a:solidFill>
                          <a:latin typeface="Arial"/>
                        </a:rPr>
                        <a:t>Status</a:t>
                      </a: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1270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solidFill>
                      <a:srgbClr val="005C84"/>
                    </a:solidFill>
                  </a:tcPr>
                </a:tc>
                <a:tc hMerge="1">
                  <a:txBody>
                    <a:bodyPr/>
                    <a:lstStyle/>
                    <a:p>
                      <a:endParaRPr lang="en-GB"/>
                    </a:p>
                  </a:txBody>
                  <a:tcPr/>
                </a:tc>
                <a:tc hMerge="1">
                  <a:txBody>
                    <a:bodyPr/>
                    <a:lstStyle/>
                    <a:p>
                      <a:endParaRPr lang="en-GB"/>
                    </a:p>
                  </a:txBody>
                  <a:tcPr/>
                </a:tc>
                <a:tc rowSpan="3">
                  <a:txBody>
                    <a:bodyPr/>
                    <a:lstStyle/>
                    <a:p>
                      <a:pPr algn="ctr" rtl="0" fontAlgn="ctr"/>
                      <a:r>
                        <a:rPr lang="en-GB" sz="1400" b="1" i="0" u="none" strike="noStrike" dirty="0" smtClean="0">
                          <a:solidFill>
                            <a:srgbClr val="FFFFFF"/>
                          </a:solidFill>
                          <a:latin typeface="Arial"/>
                        </a:rPr>
                        <a:t>Target date for current stage</a:t>
                      </a: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w="1270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solidFill>
                      <a:srgbClr val="005C84"/>
                    </a:solidFill>
                  </a:tcPr>
                </a:tc>
                <a:tc rowSpan="2">
                  <a:txBody>
                    <a:bodyPr/>
                    <a:lstStyle/>
                    <a:p>
                      <a:pPr algn="ctr" rtl="0" fontAlgn="ctr"/>
                      <a:endParaRPr lang="en-GB" sz="1400" b="1" i="0" u="none" strike="noStrike" dirty="0">
                        <a:solidFill>
                          <a:srgbClr val="FFFFFF"/>
                        </a:solidFill>
                        <a:latin typeface="Arial"/>
                      </a:endParaRPr>
                    </a:p>
                  </a:txBody>
                  <a:tcPr marL="7620" marR="7620" marT="7620" marB="0" anchor="ctr">
                    <a:lnL w="1270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a:noFill/>
                    </a:lnT>
                    <a:lnB>
                      <a:noFill/>
                    </a:lnB>
                  </a:tcPr>
                </a:tc>
              </a:tr>
              <a:tr h="307221">
                <a:tc vMerge="1">
                  <a:txBody>
                    <a:bodyPr/>
                    <a:lstStyle/>
                    <a:p>
                      <a:endParaRPr lang="zh-TW" altLang="en-US"/>
                    </a:p>
                  </a:txBody>
                  <a:tcPr/>
                </a:tc>
                <a:tc rowSpan="2">
                  <a:txBody>
                    <a:bodyPr/>
                    <a:lstStyle/>
                    <a:p>
                      <a:pPr algn="ctr" rtl="0" fontAlgn="ctr"/>
                      <a:r>
                        <a:rPr lang="en-GB" sz="1400" b="1" i="0" u="none" strike="noStrike" dirty="0" smtClean="0">
                          <a:solidFill>
                            <a:srgbClr val="FFFFFF"/>
                          </a:solidFill>
                          <a:latin typeface="Arial"/>
                        </a:rPr>
                        <a:t>Completed</a:t>
                      </a: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solidFill>
                      <a:srgbClr val="005C84"/>
                    </a:solidFill>
                  </a:tcPr>
                </a:tc>
                <a:tc rowSpan="2">
                  <a:txBody>
                    <a:bodyPr/>
                    <a:lstStyle/>
                    <a:p>
                      <a:pPr algn="ctr" rtl="0" fontAlgn="ctr"/>
                      <a:r>
                        <a:rPr lang="en-GB" sz="1400" b="1" i="0" u="none" strike="noStrike" dirty="0" smtClean="0">
                          <a:solidFill>
                            <a:srgbClr val="FFFFFF"/>
                          </a:solidFill>
                          <a:latin typeface="Arial"/>
                        </a:rPr>
                        <a:t>Working in Progress</a:t>
                      </a: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solidFill>
                      <a:srgbClr val="005C84"/>
                    </a:solidFill>
                  </a:tcPr>
                </a:tc>
                <a:tc rowSpan="2">
                  <a:txBody>
                    <a:bodyPr/>
                    <a:lstStyle/>
                    <a:p>
                      <a:pPr algn="ctr" rtl="0" fontAlgn="ctr"/>
                      <a:r>
                        <a:rPr lang="en-GB" sz="1400" b="1" i="0" u="none" strike="noStrike" dirty="0" smtClean="0">
                          <a:solidFill>
                            <a:srgbClr val="FFFFFF"/>
                          </a:solidFill>
                          <a:latin typeface="Arial"/>
                        </a:rPr>
                        <a:t>Not Started</a:t>
                      </a: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solidFill>
                      <a:srgbClr val="005C84"/>
                    </a:solidFill>
                  </a:tcPr>
                </a:tc>
                <a:tc vMerge="1">
                  <a:txBody>
                    <a:bodyPr/>
                    <a:lstStyle/>
                    <a:p>
                      <a:endParaRPr lang="zh-TW" altLang="en-US"/>
                    </a:p>
                  </a:txBody>
                  <a:tcPr/>
                </a:tc>
                <a:tc vMerge="1">
                  <a:txBody>
                    <a:bodyPr/>
                    <a:lstStyle/>
                    <a:p>
                      <a:endParaRPr lang="zh-TW" altLang="en-US"/>
                    </a:p>
                  </a:txBody>
                  <a:tcPr/>
                </a:tc>
              </a:tr>
              <a:tr h="0">
                <a:tc vMerge="1">
                  <a:txBody>
                    <a:bodyPr/>
                    <a:lstStyle/>
                    <a:p>
                      <a:endParaRPr lang="en-GB"/>
                    </a:p>
                  </a:txBody>
                  <a:tcPr/>
                </a:tc>
                <a:tc vMerge="1">
                  <a:txBody>
                    <a:bodyPr/>
                    <a:lstStyle/>
                    <a:p>
                      <a:pPr algn="ctr" rtl="0" fontAlgn="ct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solidFill>
                      <a:srgbClr val="005C84"/>
                    </a:solidFill>
                  </a:tcPr>
                </a:tc>
                <a:tc vMerge="1">
                  <a:txBody>
                    <a:bodyPr/>
                    <a:lstStyle/>
                    <a:p>
                      <a:pPr algn="ctr" rtl="0" fontAlgn="ct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solidFill>
                      <a:srgbClr val="005C84"/>
                    </a:solidFill>
                  </a:tcPr>
                </a:tc>
                <a:tc vMerge="1">
                  <a:txBody>
                    <a:bodyPr/>
                    <a:lstStyle/>
                    <a:p>
                      <a:pPr algn="ctr" rtl="0" fontAlgn="ct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solidFill>
                      <a:srgbClr val="005C84"/>
                    </a:solidFill>
                  </a:tcPr>
                </a:tc>
                <a:tc vMerge="1">
                  <a:txBody>
                    <a:bodyPr/>
                    <a:lstStyle/>
                    <a:p>
                      <a:endParaRPr lang="en-GB"/>
                    </a:p>
                  </a:txBody>
                  <a:tcPr/>
                </a:tc>
                <a:tc>
                  <a:txBody>
                    <a:bodyPr/>
                    <a:lstStyle/>
                    <a:p>
                      <a:pPr algn="ctr" rtl="0" fontAlgn="ctr"/>
                      <a:endParaRPr lang="en-GB" sz="1400" b="1" i="0" u="none" strike="noStrike">
                        <a:solidFill>
                          <a:srgbClr val="FFFFFF"/>
                        </a:solidFill>
                        <a:latin typeface="Arial"/>
                      </a:endParaRPr>
                    </a:p>
                  </a:txBody>
                  <a:tcPr marL="7620" marR="7620" marT="7620" marB="0" anchor="ctr">
                    <a:lnL w="1270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a:noFill/>
                    </a:lnT>
                    <a:lnB>
                      <a:noFill/>
                    </a:lnB>
                  </a:tcPr>
                </a:tc>
              </a:tr>
              <a:tr h="340241">
                <a:tc>
                  <a:txBody>
                    <a:bodyPr/>
                    <a:lstStyle/>
                    <a:p>
                      <a:pPr marL="0" lvl="1" indent="0" algn="l" defTabSz="914400" rtl="0" eaLnBrk="1" fontAlgn="ctr" latinLnBrk="0" hangingPunct="1">
                        <a:buFont typeface="+mj-lt"/>
                        <a:buNone/>
                      </a:pPr>
                      <a:r>
                        <a:rPr lang="en-GB" altLang="zh-TW" sz="1400" b="0" i="0" u="none" strike="noStrike" kern="1200" dirty="0" smtClean="0">
                          <a:solidFill>
                            <a:srgbClr val="0B595D"/>
                          </a:solidFill>
                          <a:latin typeface="Arial"/>
                          <a:ea typeface="+mn-ea"/>
                          <a:cs typeface="+mn-cs"/>
                        </a:rPr>
                        <a:t>RB DQMF – Main</a:t>
                      </a:r>
                      <a:endParaRPr lang="en-GB" altLang="zh-TW" sz="1400" b="0" i="0" u="none" strike="noStrike" kern="1200" dirty="0">
                        <a:solidFill>
                          <a:srgbClr val="0B595D"/>
                        </a:solidFill>
                        <a:latin typeface="Arial"/>
                        <a:ea typeface="+mn-ea"/>
                        <a:cs typeface="+mn-cs"/>
                      </a:endParaRPr>
                    </a:p>
                  </a:txBody>
                  <a:tcPr marL="68580" marR="7620" marT="7620" marB="0" anchor="ctr">
                    <a:lnL w="1270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1,2,3</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4,5,6,7</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201812</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a:solidFill>
                          <a:srgbClr val="0B595D"/>
                        </a:solidFill>
                        <a:latin typeface="Arial"/>
                      </a:endParaRPr>
                    </a:p>
                  </a:txBody>
                  <a:tcPr marL="7620" marR="7620" marT="7620" marB="0" anchor="ctr">
                    <a:lnL w="1270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a:noFill/>
                    </a:lnT>
                    <a:lnB>
                      <a:noFill/>
                    </a:lnB>
                  </a:tcPr>
                </a:tc>
              </a:tr>
              <a:tr h="340241">
                <a:tc>
                  <a:txBody>
                    <a:bodyPr/>
                    <a:lstStyle/>
                    <a:p>
                      <a:pPr marL="0" lvl="1" indent="0" algn="l" defTabSz="914400" rtl="0" eaLnBrk="1" fontAlgn="ctr" latinLnBrk="0" hangingPunct="1">
                        <a:buFont typeface="+mj-lt"/>
                        <a:buNone/>
                      </a:pPr>
                      <a:r>
                        <a:rPr lang="en-GB" altLang="zh-TW" sz="1400" b="0" i="0" u="none" strike="noStrike" kern="1200" dirty="0" smtClean="0">
                          <a:solidFill>
                            <a:srgbClr val="0B595D"/>
                          </a:solidFill>
                          <a:latin typeface="+mn-lt"/>
                          <a:ea typeface="+mn-ea"/>
                          <a:cs typeface="+mn-cs"/>
                        </a:rPr>
                        <a:t>RB DQMF – IFRS</a:t>
                      </a:r>
                      <a:r>
                        <a:rPr lang="en-GB" altLang="zh-TW" sz="1400" b="0" i="0" u="none" strike="noStrike" kern="1200" baseline="0" dirty="0" smtClean="0">
                          <a:solidFill>
                            <a:srgbClr val="0B595D"/>
                          </a:solidFill>
                          <a:latin typeface="+mn-lt"/>
                          <a:ea typeface="+mn-ea"/>
                          <a:cs typeface="+mn-cs"/>
                        </a:rPr>
                        <a:t> 9</a:t>
                      </a:r>
                      <a:endParaRPr lang="en-GB" altLang="zh-TW" sz="1400" b="0" i="0" u="none" strike="noStrike" kern="1200" dirty="0">
                        <a:solidFill>
                          <a:srgbClr val="0B595D"/>
                        </a:solidFill>
                        <a:latin typeface="+mn-lt"/>
                        <a:ea typeface="+mn-ea"/>
                        <a:cs typeface="+mn-cs"/>
                      </a:endParaRPr>
                    </a:p>
                  </a:txBody>
                  <a:tcPr marL="68580" marR="7620" marT="7620" marB="0" anchor="ctr">
                    <a:lnL w="1270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1,2,3,4,5,6,7</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201807</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dirty="0">
                        <a:solidFill>
                          <a:srgbClr val="0B595D"/>
                        </a:solidFill>
                        <a:latin typeface="Arial"/>
                      </a:endParaRPr>
                    </a:p>
                  </a:txBody>
                  <a:tcPr marL="7620" marR="7620" marT="7620" marB="0" anchor="ctr">
                    <a:lnL w="1270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a:noFill/>
                    </a:lnT>
                    <a:lnB>
                      <a:noFill/>
                    </a:lnB>
                  </a:tcPr>
                </a:tc>
              </a:tr>
              <a:tr h="340241">
                <a:tc>
                  <a:txBody>
                    <a:bodyPr/>
                    <a:lstStyle/>
                    <a:p>
                      <a:pPr algn="l" rtl="0" fontAlgn="ctr"/>
                      <a:r>
                        <a:rPr lang="en-GB" sz="1400" b="0" i="0" u="none" strike="noStrike" dirty="0" smtClean="0">
                          <a:solidFill>
                            <a:srgbClr val="0B595D"/>
                          </a:solidFill>
                          <a:latin typeface="Arial"/>
                        </a:rPr>
                        <a:t>TB FCC DQMF – </a:t>
                      </a:r>
                    </a:p>
                    <a:p>
                      <a:pPr algn="l" rtl="0" fontAlgn="ctr"/>
                      <a:r>
                        <a:rPr lang="en-GB" sz="1400" b="0" i="0" u="none" strike="noStrike" dirty="0" smtClean="0">
                          <a:solidFill>
                            <a:srgbClr val="0B595D"/>
                          </a:solidFill>
                          <a:latin typeface="Arial"/>
                        </a:rPr>
                        <a:t>Cash</a:t>
                      </a:r>
                      <a:r>
                        <a:rPr lang="en-GB" sz="1400" b="0" i="0" u="none" strike="noStrike" baseline="0" dirty="0" smtClean="0">
                          <a:solidFill>
                            <a:srgbClr val="0B595D"/>
                          </a:solidFill>
                          <a:latin typeface="Arial"/>
                        </a:rPr>
                        <a:t> payment</a:t>
                      </a:r>
                      <a:endParaRPr lang="en-GB" sz="1400" b="0" i="0" u="none" strike="noStrike" dirty="0">
                        <a:solidFill>
                          <a:srgbClr val="0B595D"/>
                        </a:solidFill>
                        <a:latin typeface="Arial"/>
                      </a:endParaRPr>
                    </a:p>
                  </a:txBody>
                  <a:tcPr marL="68580" marR="7620" marT="7620" marB="0" anchor="ctr">
                    <a:lnL w="1270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1,2,3,4,5,6</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7</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201806</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a:solidFill>
                          <a:srgbClr val="0B595D"/>
                        </a:solidFill>
                        <a:latin typeface="Arial"/>
                      </a:endParaRPr>
                    </a:p>
                  </a:txBody>
                  <a:tcPr marL="7620" marR="7620" marT="7620" marB="0" anchor="ctr">
                    <a:lnL w="1270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a:noFill/>
                    </a:lnT>
                    <a:lnB>
                      <a:noFill/>
                    </a:lnB>
                  </a:tcPr>
                </a:tc>
              </a:tr>
              <a:tr h="340241">
                <a:tc>
                  <a:txBody>
                    <a:bodyPr/>
                    <a:lstStyle/>
                    <a:p>
                      <a:pPr algn="l" rtl="0" fontAlgn="ctr"/>
                      <a:r>
                        <a:rPr lang="en-GB" sz="1400" b="0" i="0" u="none" strike="noStrike" dirty="0" smtClean="0">
                          <a:solidFill>
                            <a:srgbClr val="0B595D"/>
                          </a:solidFill>
                          <a:latin typeface="Arial"/>
                        </a:rPr>
                        <a:t>RBICDR (only 3 and 4)</a:t>
                      </a:r>
                      <a:endParaRPr lang="en-GB" sz="1400" b="0" i="0" u="none" strike="noStrike" dirty="0">
                        <a:solidFill>
                          <a:srgbClr val="0B595D"/>
                        </a:solidFill>
                        <a:latin typeface="Arial"/>
                      </a:endParaRPr>
                    </a:p>
                  </a:txBody>
                  <a:tcPr marL="68580" marR="7620" marT="7620" marB="0" anchor="ctr">
                    <a:lnL w="1270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3</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4</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201806</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a:solidFill>
                          <a:srgbClr val="0B595D"/>
                        </a:solidFill>
                        <a:latin typeface="Arial"/>
                      </a:endParaRPr>
                    </a:p>
                  </a:txBody>
                  <a:tcPr marL="7620" marR="7620" marT="7620" marB="0" anchor="ctr">
                    <a:lnL w="1270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a:noFill/>
                    </a:lnT>
                    <a:lnB>
                      <a:noFill/>
                    </a:lnB>
                  </a:tcPr>
                </a:tc>
              </a:tr>
              <a:tr h="340241">
                <a:tc>
                  <a:txBody>
                    <a:bodyPr/>
                    <a:lstStyle/>
                    <a:p>
                      <a:pPr algn="l" rtl="0" fontAlgn="ctr"/>
                      <a:r>
                        <a:rPr lang="en-GB" sz="1400" b="0" i="0" u="none" strike="noStrike" dirty="0" smtClean="0">
                          <a:solidFill>
                            <a:srgbClr val="0B595D"/>
                          </a:solidFill>
                          <a:latin typeface="Arial"/>
                        </a:rPr>
                        <a:t>BBDR </a:t>
                      </a:r>
                      <a:endParaRPr lang="en-GB" sz="1400" b="0" i="0" u="none" strike="noStrike" dirty="0">
                        <a:solidFill>
                          <a:srgbClr val="0B595D"/>
                        </a:solidFill>
                        <a:latin typeface="Arial"/>
                      </a:endParaRPr>
                    </a:p>
                  </a:txBody>
                  <a:tcPr marL="68580" marR="7620" marT="7620" marB="0" anchor="ctr">
                    <a:lnL w="1270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1,2</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3,4,5,6,7</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r>
                        <a:rPr lang="en-GB" sz="1400" b="0" i="0" u="none" strike="noStrike" dirty="0" smtClean="0">
                          <a:solidFill>
                            <a:srgbClr val="0B595D"/>
                          </a:solidFill>
                          <a:latin typeface="Arial"/>
                        </a:rPr>
                        <a:t>201807</a:t>
                      </a:r>
                      <a:endParaRPr lang="en-GB" sz="1400" b="0" i="0" u="none" strike="noStrike" dirty="0">
                        <a:solidFill>
                          <a:srgbClr val="0B595D"/>
                        </a:solidFill>
                        <a:latin typeface="Arial"/>
                      </a:endParaRPr>
                    </a:p>
                  </a:txBody>
                  <a:tcPr marL="7620" marR="7620" marT="7620" marB="0" anchor="ctr">
                    <a:lnL w="635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6350" cap="flat" cmpd="sng" algn="ctr">
                      <a:solidFill>
                        <a:srgbClr val="D8D8D8"/>
                      </a:solidFill>
                      <a:prstDash val="solid"/>
                      <a:round/>
                      <a:headEnd type="none" w="med" len="med"/>
                      <a:tailEnd type="none" w="med" len="med"/>
                    </a:lnB>
                  </a:tcPr>
                </a:tc>
                <a:tc>
                  <a:txBody>
                    <a:bodyPr/>
                    <a:lstStyle/>
                    <a:p>
                      <a:pPr algn="ctr" rtl="0" fontAlgn="ctr"/>
                      <a:endParaRPr lang="en-GB" sz="1400" b="0" i="0" u="none" strike="noStrike">
                        <a:solidFill>
                          <a:srgbClr val="0B595D"/>
                        </a:solidFill>
                        <a:latin typeface="Arial"/>
                      </a:endParaRPr>
                    </a:p>
                  </a:txBody>
                  <a:tcPr marL="7620" marR="7620" marT="7620" marB="0" anchor="ctr">
                    <a:lnL w="1270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a:noFill/>
                    </a:lnT>
                    <a:lnB>
                      <a:noFill/>
                    </a:lnB>
                  </a:tcPr>
                </a:tc>
              </a:tr>
              <a:tr h="357251">
                <a:tc>
                  <a:txBody>
                    <a:bodyPr/>
                    <a:lstStyle/>
                    <a:p>
                      <a:pPr algn="l" rtl="0" fontAlgn="ctr"/>
                      <a:r>
                        <a:rPr lang="en-GB" sz="1400" b="1" i="0" u="none" strike="noStrike" dirty="0">
                          <a:solidFill>
                            <a:srgbClr val="FFFFFF"/>
                          </a:solidFill>
                          <a:latin typeface="Arial"/>
                        </a:rPr>
                        <a:t>TANDEM CDE Scope</a:t>
                      </a:r>
                    </a:p>
                  </a:txBody>
                  <a:tcPr marL="68580" marR="7620" marT="7620" marB="0" anchor="ctr">
                    <a:lnL w="1270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12700" cap="flat" cmpd="sng" algn="ctr">
                      <a:solidFill>
                        <a:srgbClr val="D8D8D8"/>
                      </a:solidFill>
                      <a:prstDash val="solid"/>
                      <a:round/>
                      <a:headEnd type="none" w="med" len="med"/>
                      <a:tailEnd type="none" w="med" len="med"/>
                    </a:lnB>
                    <a:solidFill>
                      <a:srgbClr val="4F81BD"/>
                    </a:solidFill>
                  </a:tcPr>
                </a:tc>
                <a:tc>
                  <a:txBody>
                    <a:bodyPr/>
                    <a:lstStyle/>
                    <a:p>
                      <a:pPr algn="ctr" rtl="0" fontAlgn="ct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12700" cap="flat" cmpd="sng" algn="ctr">
                      <a:solidFill>
                        <a:srgbClr val="D8D8D8"/>
                      </a:solidFill>
                      <a:prstDash val="solid"/>
                      <a:round/>
                      <a:headEnd type="none" w="med" len="med"/>
                      <a:tailEnd type="none" w="med" len="med"/>
                    </a:lnB>
                    <a:solidFill>
                      <a:srgbClr val="4F81BD"/>
                    </a:solidFill>
                  </a:tcPr>
                </a:tc>
                <a:tc>
                  <a:txBody>
                    <a:bodyPr/>
                    <a:lstStyle/>
                    <a:p>
                      <a:pPr algn="ctr" rtl="0" fontAlgn="ct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12700" cap="flat" cmpd="sng" algn="ctr">
                      <a:solidFill>
                        <a:srgbClr val="D8D8D8"/>
                      </a:solidFill>
                      <a:prstDash val="solid"/>
                      <a:round/>
                      <a:headEnd type="none" w="med" len="med"/>
                      <a:tailEnd type="none" w="med" len="med"/>
                    </a:lnB>
                    <a:solidFill>
                      <a:srgbClr val="4F81BD"/>
                    </a:solidFill>
                  </a:tcPr>
                </a:tc>
                <a:tc>
                  <a:txBody>
                    <a:bodyPr/>
                    <a:lstStyle/>
                    <a:p>
                      <a:pPr algn="ctr" rtl="0" fontAlgn="ct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12700" cap="flat" cmpd="sng" algn="ctr">
                      <a:solidFill>
                        <a:srgbClr val="D8D8D8"/>
                      </a:solidFill>
                      <a:prstDash val="solid"/>
                      <a:round/>
                      <a:headEnd type="none" w="med" len="med"/>
                      <a:tailEnd type="none" w="med" len="med"/>
                    </a:lnB>
                    <a:solidFill>
                      <a:srgbClr val="4F81BD"/>
                    </a:solidFill>
                  </a:tcPr>
                </a:tc>
                <a:tc>
                  <a:txBody>
                    <a:bodyPr/>
                    <a:lstStyle/>
                    <a:p>
                      <a:pPr algn="ctr" rtl="0" fontAlgn="ctr"/>
                      <a:endParaRPr lang="en-GB" sz="1400" b="1" i="0" u="none" strike="noStrike" dirty="0">
                        <a:solidFill>
                          <a:srgbClr val="FFFFFF"/>
                        </a:solidFill>
                        <a:latin typeface="Arial"/>
                      </a:endParaRPr>
                    </a:p>
                  </a:txBody>
                  <a:tcPr marL="7620" marR="7620" marT="7620" marB="0" anchor="ctr">
                    <a:lnL w="635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w="6350" cap="flat" cmpd="sng" algn="ctr">
                      <a:solidFill>
                        <a:srgbClr val="D8D8D8"/>
                      </a:solidFill>
                      <a:prstDash val="solid"/>
                      <a:round/>
                      <a:headEnd type="none" w="med" len="med"/>
                      <a:tailEnd type="none" w="med" len="med"/>
                    </a:lnT>
                    <a:lnB w="12700" cap="flat" cmpd="sng" algn="ctr">
                      <a:solidFill>
                        <a:srgbClr val="D8D8D8"/>
                      </a:solidFill>
                      <a:prstDash val="solid"/>
                      <a:round/>
                      <a:headEnd type="none" w="med" len="med"/>
                      <a:tailEnd type="none" w="med" len="med"/>
                    </a:lnB>
                    <a:solidFill>
                      <a:srgbClr val="4F81BD"/>
                    </a:solidFill>
                  </a:tcPr>
                </a:tc>
                <a:tc>
                  <a:txBody>
                    <a:bodyPr/>
                    <a:lstStyle/>
                    <a:p>
                      <a:pPr algn="ctr" rtl="0" fontAlgn="ctr"/>
                      <a:endParaRPr lang="en-GB" sz="1400" b="1" i="0" u="none" strike="noStrike" dirty="0">
                        <a:solidFill>
                          <a:srgbClr val="FFFFFF"/>
                        </a:solidFill>
                        <a:latin typeface="Arial"/>
                      </a:endParaRPr>
                    </a:p>
                  </a:txBody>
                  <a:tcPr marL="7620" marR="7620" marT="7620" marB="0" anchor="ctr">
                    <a:lnL w="12700" cap="flat" cmpd="sng" algn="ctr">
                      <a:solidFill>
                        <a:srgbClr val="D8D8D8"/>
                      </a:solidFill>
                      <a:prstDash val="solid"/>
                      <a:round/>
                      <a:headEnd type="none" w="med" len="med"/>
                      <a:tailEnd type="none" w="med" len="med"/>
                    </a:lnL>
                    <a:lnR w="12700" cap="flat" cmpd="sng" algn="ctr">
                      <a:solidFill>
                        <a:srgbClr val="D8D8D8"/>
                      </a:solidFill>
                      <a:prstDash val="solid"/>
                      <a:round/>
                      <a:headEnd type="none" w="med" len="med"/>
                      <a:tailEnd type="none" w="med" len="med"/>
                    </a:lnR>
                    <a:lnT>
                      <a:noFill/>
                    </a:lnT>
                    <a:lnB>
                      <a:noFill/>
                    </a:lnB>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469629309"/>
              </p:ext>
            </p:extLst>
          </p:nvPr>
        </p:nvGraphicFramePr>
        <p:xfrm>
          <a:off x="457200" y="5156200"/>
          <a:ext cx="914400" cy="771525"/>
        </p:xfrm>
        <a:graphic>
          <a:graphicData uri="http://schemas.openxmlformats.org/presentationml/2006/ole">
            <mc:AlternateContent xmlns:mc="http://schemas.openxmlformats.org/markup-compatibility/2006">
              <mc:Choice xmlns:v="urn:schemas-microsoft-com:vml" Requires="v">
                <p:oleObj spid="_x0000_s2080"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457200" y="5156200"/>
                        <a:ext cx="914400" cy="771525"/>
                      </a:xfrm>
                      <a:prstGeom prst="rect">
                        <a:avLst/>
                      </a:prstGeom>
                    </p:spPr>
                  </p:pic>
                </p:oleObj>
              </mc:Fallback>
            </mc:AlternateContent>
          </a:graphicData>
        </a:graphic>
      </p:graphicFrame>
      <p:sp>
        <p:nvSpPr>
          <p:cNvPr id="3" name="TextBox 2"/>
          <p:cNvSpPr txBox="1"/>
          <p:nvPr/>
        </p:nvSpPr>
        <p:spPr>
          <a:xfrm>
            <a:off x="466725" y="4654034"/>
            <a:ext cx="8820150" cy="369332"/>
          </a:xfrm>
          <a:prstGeom prst="rect">
            <a:avLst/>
          </a:prstGeom>
          <a:noFill/>
        </p:spPr>
        <p:txBody>
          <a:bodyPr wrap="square" rtlCol="0">
            <a:spAutoFit/>
          </a:bodyPr>
          <a:lstStyle/>
          <a:p>
            <a:r>
              <a:rPr lang="en-US" altLang="zh-TW" dirty="0" smtClean="0"/>
              <a:t>Main:             IFRS 9:           TB Cash Payment:          RBICDR:             BBDR:</a:t>
            </a:r>
            <a:endParaRPr lang="zh-TW" alt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380063781"/>
              </p:ext>
            </p:extLst>
          </p:nvPr>
        </p:nvGraphicFramePr>
        <p:xfrm>
          <a:off x="3562350" y="5185291"/>
          <a:ext cx="914400" cy="771525"/>
        </p:xfrm>
        <a:graphic>
          <a:graphicData uri="http://schemas.openxmlformats.org/presentationml/2006/ole">
            <mc:AlternateContent xmlns:mc="http://schemas.openxmlformats.org/markup-compatibility/2006">
              <mc:Choice xmlns:v="urn:schemas-microsoft-com:vml" Requires="v">
                <p:oleObj spid="_x0000_s2081" name="Packager Shell Object" showAsIcon="1" r:id="rId5" imgW="914400" imgH="771480" progId="Package">
                  <p:embed/>
                </p:oleObj>
              </mc:Choice>
              <mc:Fallback>
                <p:oleObj name="Packager Shell Object" showAsIcon="1" r:id="rId5" imgW="914400" imgH="771480" progId="Package">
                  <p:embed/>
                  <p:pic>
                    <p:nvPicPr>
                      <p:cNvPr id="0" name=""/>
                      <p:cNvPicPr/>
                      <p:nvPr/>
                    </p:nvPicPr>
                    <p:blipFill>
                      <a:blip r:embed="rId6"/>
                      <a:stretch>
                        <a:fillRect/>
                      </a:stretch>
                    </p:blipFill>
                    <p:spPr>
                      <a:xfrm>
                        <a:off x="3562350" y="5185291"/>
                        <a:ext cx="914400" cy="7715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52488184"/>
              </p:ext>
            </p:extLst>
          </p:nvPr>
        </p:nvGraphicFramePr>
        <p:xfrm>
          <a:off x="1895475" y="5165725"/>
          <a:ext cx="914400" cy="771525"/>
        </p:xfrm>
        <a:graphic>
          <a:graphicData uri="http://schemas.openxmlformats.org/presentationml/2006/ole">
            <mc:AlternateContent xmlns:mc="http://schemas.openxmlformats.org/markup-compatibility/2006">
              <mc:Choice xmlns:v="urn:schemas-microsoft-com:vml" Requires="v">
                <p:oleObj spid="_x0000_s2082" name="Packager Shell Object" showAsIcon="1" r:id="rId7" imgW="914400" imgH="771480" progId="Package">
                  <p:embed/>
                </p:oleObj>
              </mc:Choice>
              <mc:Fallback>
                <p:oleObj name="Packager Shell Object" showAsIcon="1" r:id="rId7" imgW="914400" imgH="771480" progId="Package">
                  <p:embed/>
                  <p:pic>
                    <p:nvPicPr>
                      <p:cNvPr id="0" name=""/>
                      <p:cNvPicPr/>
                      <p:nvPr/>
                    </p:nvPicPr>
                    <p:blipFill>
                      <a:blip r:embed="rId8"/>
                      <a:stretch>
                        <a:fillRect/>
                      </a:stretch>
                    </p:blipFill>
                    <p:spPr>
                      <a:xfrm>
                        <a:off x="1895475" y="5165725"/>
                        <a:ext cx="914400" cy="77152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38623011"/>
              </p:ext>
            </p:extLst>
          </p:nvPr>
        </p:nvGraphicFramePr>
        <p:xfrm>
          <a:off x="5924550" y="5156200"/>
          <a:ext cx="914400" cy="771525"/>
        </p:xfrm>
        <a:graphic>
          <a:graphicData uri="http://schemas.openxmlformats.org/presentationml/2006/ole">
            <mc:AlternateContent xmlns:mc="http://schemas.openxmlformats.org/markup-compatibility/2006">
              <mc:Choice xmlns:v="urn:schemas-microsoft-com:vml" Requires="v">
                <p:oleObj spid="_x0000_s2083" name="Packager Shell Object" showAsIcon="1" r:id="rId9" imgW="914400" imgH="771480" progId="Package">
                  <p:embed/>
                </p:oleObj>
              </mc:Choice>
              <mc:Fallback>
                <p:oleObj name="Packager Shell Object" showAsIcon="1" r:id="rId9" imgW="914400" imgH="771480" progId="Package">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4550" y="5156200"/>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17263944"/>
              </p:ext>
            </p:extLst>
          </p:nvPr>
        </p:nvGraphicFramePr>
        <p:xfrm>
          <a:off x="7677150" y="5156200"/>
          <a:ext cx="914400" cy="771525"/>
        </p:xfrm>
        <a:graphic>
          <a:graphicData uri="http://schemas.openxmlformats.org/presentationml/2006/ole">
            <mc:AlternateContent xmlns:mc="http://schemas.openxmlformats.org/markup-compatibility/2006">
              <mc:Choice xmlns:v="urn:schemas-microsoft-com:vml" Requires="v">
                <p:oleObj spid="_x0000_s2084" name="Packager Shell Object" showAsIcon="1" r:id="rId11" imgW="914400" imgH="771480" progId="Package">
                  <p:embed/>
                </p:oleObj>
              </mc:Choice>
              <mc:Fallback>
                <p:oleObj name="Packager Shell Object" showAsIcon="1" r:id="rId11" imgW="914400" imgH="771480" progId="Package">
                  <p:embed/>
                  <p:pic>
                    <p:nvPicPr>
                      <p:cNvPr id="0" name=""/>
                      <p:cNvPicPr/>
                      <p:nvPr/>
                    </p:nvPicPr>
                    <p:blipFill>
                      <a:blip r:embed="rId12"/>
                      <a:stretch>
                        <a:fillRect/>
                      </a:stretch>
                    </p:blipFill>
                    <p:spPr>
                      <a:xfrm>
                        <a:off x="7677150" y="51562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560892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8427" y="131560"/>
            <a:ext cx="9259747" cy="702000"/>
          </a:xfrm>
        </p:spPr>
        <p:txBody>
          <a:bodyPr vert="horz" lIns="0" tIns="0" rIns="0" bIns="0" rtlCol="0" anchor="b">
            <a:normAutofit/>
          </a:bodyPr>
          <a:lstStyle/>
          <a:p>
            <a:r>
              <a:rPr lang="en-GB" altLang="zh-TW" sz="1800" b="1" dirty="0" smtClean="0">
                <a:solidFill>
                  <a:srgbClr val="002060"/>
                </a:solidFill>
              </a:rPr>
              <a:t>DQMF events (RBICDR)</a:t>
            </a:r>
            <a:endParaRPr lang="en-GB" sz="1800" b="1" dirty="0">
              <a:solidFill>
                <a:schemeClr val="bg1">
                  <a:lumMod val="50000"/>
                </a:schemeClr>
              </a:solidFill>
            </a:endParaRPr>
          </a:p>
        </p:txBody>
      </p:sp>
      <p:sp>
        <p:nvSpPr>
          <p:cNvPr id="7" name="Content Placeholder 2"/>
          <p:cNvSpPr txBox="1">
            <a:spLocks/>
          </p:cNvSpPr>
          <p:nvPr/>
        </p:nvSpPr>
        <p:spPr>
          <a:xfrm>
            <a:off x="326363" y="1211239"/>
            <a:ext cx="8967762" cy="4548116"/>
          </a:xfrm>
          <a:prstGeom prst="rect">
            <a:avLst/>
          </a:prstGeom>
        </p:spPr>
        <p:txBody>
          <a:bodyPr vert="horz" lIns="0" tIns="0" rIns="0" bIns="0" rtlCol="0">
            <a:normAutofit/>
          </a:bodyPr>
          <a:lstStyle/>
          <a:p>
            <a:pPr>
              <a:buNone/>
            </a:pPr>
            <a:r>
              <a:rPr lang="en-GB" sz="1400" b="1" dirty="0" smtClean="0">
                <a:solidFill>
                  <a:srgbClr val="0B595D"/>
                </a:solidFill>
              </a:rPr>
              <a:t>COB remediation (GNS related):</a:t>
            </a:r>
          </a:p>
          <a:p>
            <a:pPr>
              <a:buNone/>
            </a:pPr>
            <a:endParaRPr lang="en-GB" sz="1400" dirty="0" smtClean="0">
              <a:solidFill>
                <a:srgbClr val="0B595D"/>
              </a:solidFill>
              <a:latin typeface="+mj-lt"/>
            </a:endParaRPr>
          </a:p>
          <a:p>
            <a:pPr marL="447675" lvl="1" indent="9525"/>
            <a:r>
              <a:rPr lang="en-GB" sz="1400" dirty="0" smtClean="0">
                <a:solidFill>
                  <a:srgbClr val="0B595D"/>
                </a:solidFill>
              </a:rPr>
              <a:t>We planned to remediate 800k records of clients lack of COB, since it’s the one of the screen-able attributes of GNS and will generate more than 100k+ false alarms if we directly updated the COB info</a:t>
            </a:r>
            <a:r>
              <a:rPr lang="en-GB" sz="1400" dirty="0">
                <a:solidFill>
                  <a:srgbClr val="0B595D"/>
                </a:solidFill>
              </a:rPr>
              <a:t>.</a:t>
            </a:r>
            <a:r>
              <a:rPr lang="en-GB" sz="1400" dirty="0" smtClean="0">
                <a:solidFill>
                  <a:srgbClr val="0B595D"/>
                </a:solidFill>
              </a:rPr>
              <a:t> Therefore, we are working with GNS ITO and EDM team for auto-denying the said false alarms under restricted conditions. </a:t>
            </a:r>
          </a:p>
          <a:p>
            <a:pPr marL="800100" lvl="1" indent="-342900"/>
            <a:endParaRPr lang="en-GB" sz="1400" dirty="0" smtClean="0">
              <a:solidFill>
                <a:srgbClr val="0B595D"/>
              </a:solidFill>
            </a:endParaRPr>
          </a:p>
          <a:p>
            <a:pPr marL="342900" indent="-342900"/>
            <a:r>
              <a:rPr lang="en-GB" sz="1400" b="1" dirty="0" smtClean="0">
                <a:solidFill>
                  <a:srgbClr val="0B595D"/>
                </a:solidFill>
              </a:rPr>
              <a:t>COR remediation (GNS related):</a:t>
            </a:r>
          </a:p>
          <a:p>
            <a:pPr marL="342900" indent="-342900"/>
            <a:endParaRPr lang="en-GB" sz="1400" b="1" dirty="0">
              <a:solidFill>
                <a:srgbClr val="0B595D"/>
              </a:solidFill>
            </a:endParaRPr>
          </a:p>
          <a:p>
            <a:pPr marL="447675" lvl="1">
              <a:tabLst>
                <a:tab pos="447675" algn="l"/>
              </a:tabLst>
            </a:pPr>
            <a:r>
              <a:rPr lang="en-GB" altLang="zh-TW" sz="1400" dirty="0" smtClean="0">
                <a:solidFill>
                  <a:srgbClr val="0B595D"/>
                </a:solidFill>
              </a:rPr>
              <a:t>CDD Ops team has prepared 1.2M </a:t>
            </a:r>
            <a:r>
              <a:rPr lang="en-GB" altLang="zh-TW" sz="1400" dirty="0">
                <a:solidFill>
                  <a:srgbClr val="0B595D"/>
                </a:solidFill>
              </a:rPr>
              <a:t>records of clients lack of </a:t>
            </a:r>
            <a:r>
              <a:rPr lang="en-GB" altLang="zh-TW" sz="1400" dirty="0" smtClean="0">
                <a:solidFill>
                  <a:srgbClr val="0B595D"/>
                </a:solidFill>
              </a:rPr>
              <a:t>COR, it has been questioned about if the RBICDR P1 deficiencies was indeed remediated </a:t>
            </a:r>
            <a:r>
              <a:rPr lang="en-GB" altLang="zh-TW" sz="1400" dirty="0">
                <a:solidFill>
                  <a:srgbClr val="0B595D"/>
                </a:solidFill>
              </a:rPr>
              <a:t>by group FCC </a:t>
            </a:r>
            <a:r>
              <a:rPr lang="en-GB" altLang="zh-TW" sz="1400" dirty="0" smtClean="0">
                <a:solidFill>
                  <a:srgbClr val="0B595D"/>
                </a:solidFill>
              </a:rPr>
              <a:t>, we have analysed and provided the breakdowns and rationales. As our understanding, only 22k English resident country will impact the GNS and will be completed by July. Group FCC accepted the rationales and agreed that GNS phase ii will go live by 5/26 as planned.  </a:t>
            </a:r>
          </a:p>
          <a:p>
            <a:pPr marL="447675" lvl="1">
              <a:tabLst>
                <a:tab pos="447675" algn="l"/>
              </a:tabLst>
            </a:pPr>
            <a:endParaRPr lang="en-GB" altLang="zh-TW" sz="1400" dirty="0">
              <a:solidFill>
                <a:srgbClr val="0B595D"/>
              </a:solidFill>
            </a:endParaRPr>
          </a:p>
          <a:p>
            <a:pPr indent="-9525">
              <a:tabLst>
                <a:tab pos="447675" algn="l"/>
              </a:tabLst>
            </a:pPr>
            <a:r>
              <a:rPr lang="en-GB" altLang="zh-TW" sz="1400" b="1" dirty="0" smtClean="0">
                <a:solidFill>
                  <a:srgbClr val="0B595D"/>
                </a:solidFill>
              </a:rPr>
              <a:t>Address </a:t>
            </a:r>
            <a:r>
              <a:rPr lang="en-GB" altLang="zh-TW" sz="1400" b="1" dirty="0">
                <a:solidFill>
                  <a:srgbClr val="0B595D"/>
                </a:solidFill>
              </a:rPr>
              <a:t>remediation (GNS related</a:t>
            </a:r>
            <a:r>
              <a:rPr lang="en-GB" altLang="zh-TW" sz="1400" b="1" dirty="0" smtClean="0">
                <a:solidFill>
                  <a:srgbClr val="0B595D"/>
                </a:solidFill>
              </a:rPr>
              <a:t>):</a:t>
            </a:r>
          </a:p>
          <a:p>
            <a:pPr indent="-9525">
              <a:tabLst>
                <a:tab pos="447675" algn="l"/>
              </a:tabLst>
            </a:pPr>
            <a:endParaRPr lang="en-GB" altLang="zh-TW" sz="1400" b="1" dirty="0">
              <a:solidFill>
                <a:srgbClr val="0B595D"/>
              </a:solidFill>
            </a:endParaRPr>
          </a:p>
          <a:p>
            <a:pPr marL="457200" lvl="2" indent="-9525">
              <a:tabLst>
                <a:tab pos="447675" algn="l"/>
              </a:tabLst>
            </a:pPr>
            <a:r>
              <a:rPr lang="en-GB" altLang="zh-TW" sz="1400" dirty="0" smtClean="0">
                <a:solidFill>
                  <a:srgbClr val="0B595D"/>
                </a:solidFill>
              </a:rPr>
              <a:t>We found about 800k address of resident, mailing and credit card are empty </a:t>
            </a:r>
            <a:r>
              <a:rPr lang="en-GB" altLang="zh-TW" sz="1400" dirty="0">
                <a:solidFill>
                  <a:srgbClr val="0B595D"/>
                </a:solidFill>
              </a:rPr>
              <a:t>or </a:t>
            </a:r>
            <a:r>
              <a:rPr lang="en-GB" altLang="zh-TW" sz="1400" dirty="0" smtClean="0">
                <a:solidFill>
                  <a:srgbClr val="0B595D"/>
                </a:solidFill>
              </a:rPr>
              <a:t>unrecognized. English address will be translated according to Chinese address. For missing Chinese address, Branch Ops will trace them and remediate them accordingly. The target date for this task is September 2018.</a:t>
            </a:r>
            <a:endParaRPr lang="en-GB" altLang="zh-TW" sz="1400" dirty="0">
              <a:solidFill>
                <a:srgbClr val="0B595D"/>
              </a:solidFill>
            </a:endParaRPr>
          </a:p>
          <a:p>
            <a:pPr marL="447675" lvl="1">
              <a:tabLst>
                <a:tab pos="447675" algn="l"/>
              </a:tabLst>
            </a:pPr>
            <a:endParaRPr lang="en-GB" altLang="zh-TW" sz="1400" b="1" dirty="0" smtClean="0">
              <a:solidFill>
                <a:srgbClr val="0B595D"/>
              </a:solidFill>
            </a:endParaRPr>
          </a:p>
          <a:p>
            <a:pPr indent="-9525">
              <a:tabLst>
                <a:tab pos="447675" algn="l"/>
              </a:tabLst>
            </a:pPr>
            <a:endParaRPr lang="en-GB" altLang="zh-TW" sz="1400" b="1" dirty="0">
              <a:solidFill>
                <a:srgbClr val="0B595D"/>
              </a:solidFill>
            </a:endParaRPr>
          </a:p>
          <a:p>
            <a:pPr indent="-9525">
              <a:tabLst>
                <a:tab pos="447675" algn="l"/>
              </a:tabLst>
            </a:pPr>
            <a:endParaRPr lang="en-GB" altLang="zh-TW" sz="1400" b="1" dirty="0">
              <a:solidFill>
                <a:srgbClr val="0B595D"/>
              </a:solidFill>
            </a:endParaRPr>
          </a:p>
          <a:p>
            <a:pPr marL="447675" lvl="1">
              <a:tabLst>
                <a:tab pos="447675" algn="l"/>
              </a:tabLst>
            </a:pPr>
            <a:endParaRPr lang="en-GB" altLang="zh-TW" sz="1400" dirty="0">
              <a:solidFill>
                <a:srgbClr val="0B595D"/>
              </a:solidFill>
            </a:endParaRPr>
          </a:p>
          <a:p>
            <a:pPr marL="342900" indent="-342900"/>
            <a:endParaRPr lang="en-GB" sz="1400" b="1" dirty="0" smtClean="0">
              <a:solidFill>
                <a:srgbClr val="0B595D"/>
              </a:solidFill>
            </a:endParaRP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endParaRPr lang="en-GB" sz="1400" dirty="0" smtClean="0">
              <a:solidFill>
                <a:srgbClr val="0B595D"/>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676162121"/>
              </p:ext>
            </p:extLst>
          </p:nvPr>
        </p:nvGraphicFramePr>
        <p:xfrm>
          <a:off x="7305675" y="3879850"/>
          <a:ext cx="914400" cy="771525"/>
        </p:xfrm>
        <a:graphic>
          <a:graphicData uri="http://schemas.openxmlformats.org/presentationml/2006/ole">
            <mc:AlternateContent xmlns:mc="http://schemas.openxmlformats.org/markup-compatibility/2006">
              <mc:Choice xmlns:v="urn:schemas-microsoft-com:vml" Requires="v">
                <p:oleObj spid="_x0000_s3096"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7305675" y="3879850"/>
                        <a:ext cx="914400" cy="7715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673454842"/>
              </p:ext>
            </p:extLst>
          </p:nvPr>
        </p:nvGraphicFramePr>
        <p:xfrm>
          <a:off x="8248650" y="3889375"/>
          <a:ext cx="914400" cy="771525"/>
        </p:xfrm>
        <a:graphic>
          <a:graphicData uri="http://schemas.openxmlformats.org/presentationml/2006/ole">
            <mc:AlternateContent xmlns:mc="http://schemas.openxmlformats.org/markup-compatibility/2006">
              <mc:Choice xmlns:v="urn:schemas-microsoft-com:vml" Requires="v">
                <p:oleObj spid="_x0000_s3097" name="Packager Shell Object" showAsIcon="1" r:id="rId5" imgW="914400" imgH="771480" progId="Package">
                  <p:embed/>
                </p:oleObj>
              </mc:Choice>
              <mc:Fallback>
                <p:oleObj name="Packager Shell Object" showAsIcon="1" r:id="rId5" imgW="914400" imgH="771480" progId="Package">
                  <p:embed/>
                  <p:pic>
                    <p:nvPicPr>
                      <p:cNvPr id="0" name=""/>
                      <p:cNvPicPr/>
                      <p:nvPr/>
                    </p:nvPicPr>
                    <p:blipFill>
                      <a:blip r:embed="rId6"/>
                      <a:stretch>
                        <a:fillRect/>
                      </a:stretch>
                    </p:blipFill>
                    <p:spPr>
                      <a:xfrm>
                        <a:off x="8248650" y="3889375"/>
                        <a:ext cx="914400" cy="7715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84785181"/>
              </p:ext>
            </p:extLst>
          </p:nvPr>
        </p:nvGraphicFramePr>
        <p:xfrm>
          <a:off x="8151125" y="2260600"/>
          <a:ext cx="914400" cy="771525"/>
        </p:xfrm>
        <a:graphic>
          <a:graphicData uri="http://schemas.openxmlformats.org/presentationml/2006/ole">
            <mc:AlternateContent xmlns:mc="http://schemas.openxmlformats.org/markup-compatibility/2006">
              <mc:Choice xmlns:v="urn:schemas-microsoft-com:vml" Requires="v">
                <p:oleObj spid="_x0000_s3098" name="Packager Shell Object" showAsIcon="1" r:id="rId7" imgW="914400" imgH="771480" progId="Package">
                  <p:embed/>
                </p:oleObj>
              </mc:Choice>
              <mc:Fallback>
                <p:oleObj name="Packager Shell Object" showAsIcon="1" r:id="rId7" imgW="914400" imgH="771480" progId="Package">
                  <p:embed/>
                  <p:pic>
                    <p:nvPicPr>
                      <p:cNvPr id="0" name=""/>
                      <p:cNvPicPr/>
                      <p:nvPr/>
                    </p:nvPicPr>
                    <p:blipFill>
                      <a:blip r:embed="rId8"/>
                      <a:stretch>
                        <a:fillRect/>
                      </a:stretch>
                    </p:blipFill>
                    <p:spPr>
                      <a:xfrm>
                        <a:off x="8151125" y="2260600"/>
                        <a:ext cx="914400" cy="7715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99497200"/>
              </p:ext>
            </p:extLst>
          </p:nvPr>
        </p:nvGraphicFramePr>
        <p:xfrm>
          <a:off x="8201025" y="5222875"/>
          <a:ext cx="914400" cy="771525"/>
        </p:xfrm>
        <a:graphic>
          <a:graphicData uri="http://schemas.openxmlformats.org/presentationml/2006/ole">
            <mc:AlternateContent xmlns:mc="http://schemas.openxmlformats.org/markup-compatibility/2006">
              <mc:Choice xmlns:v="urn:schemas-microsoft-com:vml" Requires="v">
                <p:oleObj spid="_x0000_s3099" name="Packager Shell Object" showAsIcon="1" r:id="rId9" imgW="914400" imgH="771480" progId="Package">
                  <p:embed/>
                </p:oleObj>
              </mc:Choice>
              <mc:Fallback>
                <p:oleObj name="Packager Shell Object" showAsIcon="1" r:id="rId9" imgW="914400" imgH="771480" progId="Package">
                  <p:embed/>
                  <p:pic>
                    <p:nvPicPr>
                      <p:cNvPr id="0" name=""/>
                      <p:cNvPicPr/>
                      <p:nvPr/>
                    </p:nvPicPr>
                    <p:blipFill>
                      <a:blip r:embed="rId10"/>
                      <a:stretch>
                        <a:fillRect/>
                      </a:stretch>
                    </p:blipFill>
                    <p:spPr>
                      <a:xfrm>
                        <a:off x="8201025" y="52228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289457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8427" y="131560"/>
            <a:ext cx="9259747" cy="702000"/>
          </a:xfrm>
        </p:spPr>
        <p:txBody>
          <a:bodyPr vert="horz" lIns="0" tIns="0" rIns="0" bIns="0" rtlCol="0" anchor="b">
            <a:normAutofit/>
          </a:bodyPr>
          <a:lstStyle/>
          <a:p>
            <a:r>
              <a:rPr lang="en-GB" altLang="zh-TW" sz="1800" b="1" dirty="0" smtClean="0">
                <a:solidFill>
                  <a:srgbClr val="002060"/>
                </a:solidFill>
              </a:rPr>
              <a:t>DQMF events (RBICDR)</a:t>
            </a:r>
            <a:endParaRPr lang="en-GB" sz="1800" b="1" dirty="0">
              <a:solidFill>
                <a:schemeClr val="bg1">
                  <a:lumMod val="50000"/>
                </a:schemeClr>
              </a:solidFill>
            </a:endParaRPr>
          </a:p>
        </p:txBody>
      </p:sp>
      <p:sp>
        <p:nvSpPr>
          <p:cNvPr id="7" name="Content Placeholder 2"/>
          <p:cNvSpPr txBox="1">
            <a:spLocks/>
          </p:cNvSpPr>
          <p:nvPr/>
        </p:nvSpPr>
        <p:spPr>
          <a:xfrm>
            <a:off x="326363" y="1211239"/>
            <a:ext cx="8967762" cy="4548116"/>
          </a:xfrm>
          <a:prstGeom prst="rect">
            <a:avLst/>
          </a:prstGeom>
        </p:spPr>
        <p:txBody>
          <a:bodyPr vert="horz" lIns="0" tIns="0" rIns="0" bIns="0" rtlCol="0">
            <a:normAutofit/>
          </a:bodyPr>
          <a:lstStyle/>
          <a:p>
            <a:pPr indent="-9525">
              <a:tabLst>
                <a:tab pos="447675" algn="l"/>
              </a:tabLst>
            </a:pPr>
            <a:r>
              <a:rPr lang="en-GB" altLang="zh-TW" sz="1400" b="1" dirty="0" smtClean="0">
                <a:solidFill>
                  <a:srgbClr val="0B595D"/>
                </a:solidFill>
              </a:rPr>
              <a:t>FML names analysis:</a:t>
            </a:r>
          </a:p>
          <a:p>
            <a:pPr indent="-9525">
              <a:tabLst>
                <a:tab pos="447675" algn="l"/>
              </a:tabLst>
            </a:pPr>
            <a:endParaRPr lang="en-GB" altLang="zh-TW" sz="1400" b="1" dirty="0" smtClean="0">
              <a:solidFill>
                <a:srgbClr val="0B595D"/>
              </a:solidFill>
            </a:endParaRPr>
          </a:p>
          <a:p>
            <a:pPr marL="457200" lvl="2" indent="-9525">
              <a:tabLst>
                <a:tab pos="447675" algn="l"/>
              </a:tabLst>
            </a:pPr>
            <a:r>
              <a:rPr lang="en-GB" altLang="zh-TW" sz="1400" dirty="0" smtClean="0">
                <a:solidFill>
                  <a:srgbClr val="0B595D"/>
                </a:solidFill>
              </a:rPr>
              <a:t>After reviewed and examined, total 507 names in FATCA records are identified to be different from the names in WebCIS. We found most of them are due to operational error and plan to remediate them all by September 2018.</a:t>
            </a:r>
            <a:endParaRPr lang="en-GB" altLang="zh-TW" sz="1400" b="1" dirty="0">
              <a:solidFill>
                <a:srgbClr val="0B595D"/>
              </a:solidFill>
            </a:endParaRPr>
          </a:p>
          <a:p>
            <a:pPr indent="-9525">
              <a:tabLst>
                <a:tab pos="447675" algn="l"/>
              </a:tabLst>
            </a:pPr>
            <a:endParaRPr lang="en-GB" altLang="zh-TW" sz="1400" b="1" dirty="0">
              <a:solidFill>
                <a:srgbClr val="0B595D"/>
              </a:solidFill>
            </a:endParaRPr>
          </a:p>
          <a:p>
            <a:pPr indent="-9525">
              <a:tabLst>
                <a:tab pos="447675" algn="l"/>
              </a:tabLst>
            </a:pPr>
            <a:r>
              <a:rPr lang="en-GB" altLang="zh-TW" sz="1400" b="1" dirty="0" smtClean="0">
                <a:solidFill>
                  <a:srgbClr val="0B595D"/>
                </a:solidFill>
              </a:rPr>
              <a:t>Signatures Validation:</a:t>
            </a:r>
          </a:p>
          <a:p>
            <a:pPr indent="-9525">
              <a:tabLst>
                <a:tab pos="447675" algn="l"/>
              </a:tabLst>
            </a:pPr>
            <a:endParaRPr lang="en-GB" altLang="zh-TW" sz="1400" b="1" dirty="0">
              <a:solidFill>
                <a:srgbClr val="0B595D"/>
              </a:solidFill>
            </a:endParaRPr>
          </a:p>
          <a:p>
            <a:pPr marL="457200" lvl="3" indent="-9525">
              <a:tabLst>
                <a:tab pos="447675" algn="l"/>
              </a:tabLst>
            </a:pPr>
            <a:r>
              <a:rPr lang="en-US" altLang="zh-TW" sz="1400" dirty="0">
                <a:solidFill>
                  <a:srgbClr val="0B595D"/>
                </a:solidFill>
              </a:rPr>
              <a:t>RBICDR project team ask us to conduct the signatures check to see if the signatures are attached to corresponding core-banking accounts and check if the joint-accounts are with correct signature files.</a:t>
            </a:r>
          </a:p>
          <a:p>
            <a:pPr marL="457200" lvl="3" indent="-9525">
              <a:tabLst>
                <a:tab pos="447675" algn="l"/>
              </a:tabLst>
            </a:pPr>
            <a:endParaRPr lang="en-GB" altLang="zh-TW" sz="1400" b="1" dirty="0">
              <a:solidFill>
                <a:srgbClr val="0B595D"/>
              </a:solidFill>
            </a:endParaRPr>
          </a:p>
          <a:p>
            <a:pPr lvl="1" indent="-9525">
              <a:tabLst>
                <a:tab pos="447675" algn="l"/>
              </a:tabLst>
            </a:pPr>
            <a:r>
              <a:rPr lang="en-US" altLang="zh-TW" sz="1400" dirty="0">
                <a:solidFill>
                  <a:srgbClr val="0B595D"/>
                </a:solidFill>
              </a:rPr>
              <a:t>We planned to sample 120 records of joint-accounts and regular accounts, then co-work with Branch Ops for the review check to see if all Signatures are correctly attached and all accounts are with corresponding signature images</a:t>
            </a:r>
            <a:r>
              <a:rPr lang="en-US" altLang="zh-TW" sz="1400" dirty="0" smtClean="0">
                <a:solidFill>
                  <a:srgbClr val="0B595D"/>
                </a:solidFill>
              </a:rPr>
              <a:t>.</a:t>
            </a:r>
          </a:p>
          <a:p>
            <a:pPr lvl="1" indent="-9525">
              <a:tabLst>
                <a:tab pos="447675" algn="l"/>
              </a:tabLst>
            </a:pPr>
            <a:endParaRPr lang="en-US" altLang="zh-TW" sz="1400" dirty="0">
              <a:solidFill>
                <a:srgbClr val="0B595D"/>
              </a:solidFill>
            </a:endParaRPr>
          </a:p>
          <a:p>
            <a:pPr lvl="1" indent="-9525">
              <a:tabLst>
                <a:tab pos="447675" algn="l"/>
              </a:tabLst>
            </a:pPr>
            <a:r>
              <a:rPr lang="en-US" altLang="zh-TW" sz="1400" dirty="0" smtClean="0">
                <a:solidFill>
                  <a:srgbClr val="0B595D"/>
                </a:solidFill>
              </a:rPr>
              <a:t>It will be conducted after CRCRC and </a:t>
            </a:r>
            <a:r>
              <a:rPr lang="en-US" altLang="zh-TW" sz="1400" smtClean="0">
                <a:solidFill>
                  <a:srgbClr val="0B595D"/>
                </a:solidFill>
              </a:rPr>
              <a:t>DGF members concurred. </a:t>
            </a:r>
            <a:endParaRPr lang="en-US" altLang="zh-TW" sz="1400" dirty="0">
              <a:solidFill>
                <a:srgbClr val="0B595D"/>
              </a:solidFill>
            </a:endParaRPr>
          </a:p>
          <a:p>
            <a:pPr indent="-9525">
              <a:tabLst>
                <a:tab pos="447675" algn="l"/>
              </a:tabLst>
            </a:pPr>
            <a:endParaRPr lang="en-GB" altLang="zh-TW" sz="1400" b="1" dirty="0">
              <a:solidFill>
                <a:srgbClr val="0B595D"/>
              </a:solidFill>
            </a:endParaRPr>
          </a:p>
          <a:p>
            <a:pPr marL="447675" lvl="1">
              <a:tabLst>
                <a:tab pos="447675" algn="l"/>
              </a:tabLst>
            </a:pPr>
            <a:endParaRPr lang="en-GB" altLang="zh-TW" sz="1400" dirty="0">
              <a:solidFill>
                <a:srgbClr val="0B595D"/>
              </a:solidFill>
            </a:endParaRPr>
          </a:p>
          <a:p>
            <a:pPr marL="342900" indent="-342900"/>
            <a:endParaRPr lang="en-GB" sz="1400" b="1" dirty="0" smtClean="0">
              <a:solidFill>
                <a:srgbClr val="0B595D"/>
              </a:solidFill>
            </a:endParaRP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endParaRPr lang="en-GB" sz="1400" dirty="0" smtClean="0">
              <a:solidFill>
                <a:srgbClr val="0B595D"/>
              </a:solidFill>
            </a:endParaRPr>
          </a:p>
          <a:p>
            <a:pPr marL="800100" lvl="1" indent="-342900">
              <a:buFont typeface="+mj-lt"/>
              <a:buAutoNum type="arabicPeriod"/>
            </a:pPr>
            <a:endParaRPr lang="en-GB" sz="1400" dirty="0" smtClean="0">
              <a:solidFill>
                <a:srgbClr val="0B595D"/>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046938627"/>
              </p:ext>
            </p:extLst>
          </p:nvPr>
        </p:nvGraphicFramePr>
        <p:xfrm>
          <a:off x="8048625" y="2241550"/>
          <a:ext cx="914400" cy="771525"/>
        </p:xfrm>
        <a:graphic>
          <a:graphicData uri="http://schemas.openxmlformats.org/presentationml/2006/ole">
            <mc:AlternateContent xmlns:mc="http://schemas.openxmlformats.org/markup-compatibility/2006">
              <mc:Choice xmlns:v="urn:schemas-microsoft-com:vml" Requires="v">
                <p:oleObj spid="_x0000_s4105"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8048625" y="2241550"/>
                        <a:ext cx="914400" cy="771525"/>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172982371"/>
              </p:ext>
            </p:extLst>
          </p:nvPr>
        </p:nvGraphicFramePr>
        <p:xfrm>
          <a:off x="8181975" y="4375150"/>
          <a:ext cx="914400" cy="771525"/>
        </p:xfrm>
        <a:graphic>
          <a:graphicData uri="http://schemas.openxmlformats.org/presentationml/2006/ole">
            <mc:AlternateContent xmlns:mc="http://schemas.openxmlformats.org/markup-compatibility/2006">
              <mc:Choice xmlns:v="urn:schemas-microsoft-com:vml" Requires="v">
                <p:oleObj spid="_x0000_s4106" name="Acrobat Document" showAsIcon="1" r:id="rId5" imgW="914400" imgH="771480" progId="AcroExch.Document.DC">
                  <p:embed/>
                </p:oleObj>
              </mc:Choice>
              <mc:Fallback>
                <p:oleObj name="Acrobat Document" showAsIcon="1" r:id="rId5" imgW="914400" imgH="771480" progId="AcroExch.Document.DC">
                  <p:embed/>
                  <p:pic>
                    <p:nvPicPr>
                      <p:cNvPr id="0" name=""/>
                      <p:cNvPicPr/>
                      <p:nvPr/>
                    </p:nvPicPr>
                    <p:blipFill>
                      <a:blip r:embed="rId6"/>
                      <a:stretch>
                        <a:fillRect/>
                      </a:stretch>
                    </p:blipFill>
                    <p:spPr>
                      <a:xfrm>
                        <a:off x="8181975" y="4375150"/>
                        <a:ext cx="914400" cy="771525"/>
                      </a:xfrm>
                      <a:prstGeom prst="rect">
                        <a:avLst/>
                      </a:prstGeom>
                    </p:spPr>
                  </p:pic>
                </p:oleObj>
              </mc:Fallback>
            </mc:AlternateContent>
          </a:graphicData>
        </a:graphic>
      </p:graphicFrame>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2289161161"/>
              </p:ext>
            </p:extLst>
          </p:nvPr>
        </p:nvGraphicFramePr>
        <p:xfrm>
          <a:off x="7134225" y="4365625"/>
          <a:ext cx="914400" cy="771525"/>
        </p:xfrm>
        <a:graphic>
          <a:graphicData uri="http://schemas.openxmlformats.org/presentationml/2006/ole">
            <mc:AlternateContent xmlns:mc="http://schemas.openxmlformats.org/markup-compatibility/2006">
              <mc:Choice xmlns:v="urn:schemas-microsoft-com:vml" Requires="v">
                <p:oleObj spid="_x0000_s4107" name="Presentation" showAsIcon="1" r:id="rId7" imgW="914400" imgH="771480" progId="PowerPoint.Show.12">
                  <p:embed/>
                </p:oleObj>
              </mc:Choice>
              <mc:Fallback>
                <p:oleObj name="Presentation" showAsIcon="1" r:id="rId7" imgW="914400" imgH="771480" progId="PowerPoint.Show.12">
                  <p:embed/>
                  <p:pic>
                    <p:nvPicPr>
                      <p:cNvPr id="0" name=""/>
                      <p:cNvPicPr/>
                      <p:nvPr/>
                    </p:nvPicPr>
                    <p:blipFill>
                      <a:blip r:embed="rId8"/>
                      <a:stretch>
                        <a:fillRect/>
                      </a:stretch>
                    </p:blipFill>
                    <p:spPr>
                      <a:xfrm>
                        <a:off x="7134225" y="436562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2484011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Blank">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a:defPPr>
      </a:lstStyle>
    </a:txDef>
  </a:objectDefaults>
  <a:extraClrSchemeLst/>
  <a:extLst>
    <a:ext uri="{05A4C25C-085E-4340-85A3-A5531E510DB2}">
      <thm15:themeFamily xmlns="" xmlns:thm15="http://schemas.microsoft.com/office/thememl/2012/main" name="StandardChartered_GlobalTemplate_Edit" id="{F6B87342-6B81-4D6D-A50D-E2D2D73676CB}" vid="{2987BD1D-0BCF-44F0-BC5D-89E75A8139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59BB81463C1145ABCB25FBA77CDB5B" ma:contentTypeVersion="0" ma:contentTypeDescription="Create a new document." ma:contentTypeScope="" ma:versionID="a96a8f2f638c165d9d8f2fbb7312f0f9">
  <xsd:schema xmlns:xsd="http://www.w3.org/2001/XMLSchema" xmlns:p="http://schemas.microsoft.com/office/2006/metadata/properties" targetNamespace="http://schemas.microsoft.com/office/2006/metadata/properties" ma:root="true" ma:fieldsID="84d24c2467e79a5b957f305a830827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52175E-3F34-4F67-AFF9-D728E055F11E}">
  <ds:schemaRefs>
    <ds:schemaRef ds:uri="http://schemas.microsoft.com/office/2006/metadata/properties"/>
    <ds:schemaRef ds:uri="http://purl.org/dc/elements/1.1/"/>
    <ds:schemaRef ds:uri="http://schemas.openxmlformats.org/package/2006/metadata/core-properties"/>
    <ds:schemaRef ds:uri="http://purl.org/dc/dcmitype/"/>
    <ds:schemaRef ds:uri="http://purl.org/dc/term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7DB6A583-35A5-4D1D-8E5A-30865C3F05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2831458D-3BE7-4E64-9825-7A7885BA2C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Flow</Template>
  <TotalTime>0</TotalTime>
  <Words>1298</Words>
  <Application>Microsoft Office PowerPoint</Application>
  <PresentationFormat>A4 Paper (210x297 mm)</PresentationFormat>
  <Paragraphs>271</Paragraphs>
  <Slides>8</Slides>
  <Notes>1</Notes>
  <HiddenSlides>0</HiddenSlides>
  <MMClips>0</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8</vt:i4>
      </vt:variant>
    </vt:vector>
  </HeadingPairs>
  <TitlesOfParts>
    <vt:vector size="14" baseType="lpstr">
      <vt:lpstr>Blank</vt:lpstr>
      <vt:lpstr>think-cell Slide</vt:lpstr>
      <vt:lpstr>Packager Shell Object</vt:lpstr>
      <vt:lpstr>Package</vt:lpstr>
      <vt:lpstr>Acrobat Document</vt:lpstr>
      <vt:lpstr>Presentation</vt:lpstr>
      <vt:lpstr>Taiwan DQMF and  remediation projects   - Status Report</vt:lpstr>
      <vt:lpstr>RB Data Quality Management Framework</vt:lpstr>
      <vt:lpstr>RB Data Quality Management Framework</vt:lpstr>
      <vt:lpstr>PowerPoint Presentation</vt:lpstr>
      <vt:lpstr>Tasks for DQMF implementation </vt:lpstr>
      <vt:lpstr>Data Management – Summary</vt:lpstr>
      <vt:lpstr>DQMF events (RBICDR)</vt:lpstr>
      <vt:lpstr>DQMF events (RBICDR)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2015-07-10T08:07:40Z</dcterms:created>
  <dcterms:modified xsi:type="dcterms:W3CDTF">2018-05-18T10:20:27Z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0x0101005159BB81463C1145ABCB25FBA77CDB5B</vt:lpwstr>
  </property>
</Properties>
</file>